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2" d="100"/>
          <a:sy n="82" d="100"/>
        </p:scale>
        <p:origin x="-146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3D3E838-F659-457C-9C32-8DC0FDA0D811}" type="datetimeFigureOut">
              <a:rPr lang="ar-SA" smtClean="0"/>
              <a:t>23/03/1438</a:t>
            </a:fld>
            <a:endParaRPr lang="ar-SA"/>
          </a:p>
        </p:txBody>
      </p:sp>
      <p:sp>
        <p:nvSpPr>
          <p:cNvPr id="17" name="Footer Placeholder 16"/>
          <p:cNvSpPr>
            <a:spLocks noGrp="1"/>
          </p:cNvSpPr>
          <p:nvPr>
            <p:ph type="ftr" sz="quarter" idx="11"/>
          </p:nvPr>
        </p:nvSpPr>
        <p:spPr>
          <a:xfrm>
            <a:off x="5410200" y="4205288"/>
            <a:ext cx="1295400" cy="457200"/>
          </a:xfrm>
        </p:spPr>
        <p:txBody>
          <a:bodyPr/>
          <a:lstStyle/>
          <a:p>
            <a:endParaRPr lang="ar-SA"/>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EA63133-0831-4B6F-84EA-20D71CCC7B23}"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D3E838-F659-457C-9C32-8DC0FDA0D811}" type="datetimeFigureOut">
              <a:rPr lang="ar-SA" smtClean="0"/>
              <a:t>23/03/1438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A63133-0831-4B6F-84EA-20D71CCC7B23}"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D3E838-F659-457C-9C32-8DC0FDA0D811}" type="datetimeFigureOut">
              <a:rPr lang="ar-SA" smtClean="0"/>
              <a:t>23/03/1438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A63133-0831-4B6F-84EA-20D71CCC7B23}"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D3E838-F659-457C-9C32-8DC0FDA0D811}" type="datetimeFigureOut">
              <a:rPr lang="ar-SA" smtClean="0"/>
              <a:t>23/03/1438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A63133-0831-4B6F-84EA-20D71CCC7B23}"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D3E838-F659-457C-9C32-8DC0FDA0D811}" type="datetimeFigureOut">
              <a:rPr lang="ar-SA" smtClean="0"/>
              <a:t>23/03/1438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A63133-0831-4B6F-84EA-20D71CCC7B23}"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D3E838-F659-457C-9C32-8DC0FDA0D811}" type="datetimeFigureOut">
              <a:rPr lang="ar-SA" smtClean="0"/>
              <a:t>23/03/1438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A63133-0831-4B6F-84EA-20D71CCC7B23}"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3D3E838-F659-457C-9C32-8DC0FDA0D811}" type="datetimeFigureOut">
              <a:rPr lang="ar-SA" smtClean="0"/>
              <a:t>23/03/1438</a:t>
            </a:fld>
            <a:endParaRPr lang="ar-SA"/>
          </a:p>
        </p:txBody>
      </p:sp>
      <p:sp>
        <p:nvSpPr>
          <p:cNvPr id="27" name="Slide Number Placeholder 26"/>
          <p:cNvSpPr>
            <a:spLocks noGrp="1"/>
          </p:cNvSpPr>
          <p:nvPr>
            <p:ph type="sldNum" sz="quarter" idx="11"/>
          </p:nvPr>
        </p:nvSpPr>
        <p:spPr/>
        <p:txBody>
          <a:bodyPr rtlCol="0"/>
          <a:lstStyle/>
          <a:p>
            <a:fld id="{BEA63133-0831-4B6F-84EA-20D71CCC7B23}" type="slidenum">
              <a:rPr lang="ar-SA" smtClean="0"/>
              <a:t>‹#›</a:t>
            </a:fld>
            <a:endParaRPr lang="ar-SA"/>
          </a:p>
        </p:txBody>
      </p:sp>
      <p:sp>
        <p:nvSpPr>
          <p:cNvPr id="28" name="Footer Placeholder 27"/>
          <p:cNvSpPr>
            <a:spLocks noGrp="1"/>
          </p:cNvSpPr>
          <p:nvPr>
            <p:ph type="ftr" sz="quarter" idx="12"/>
          </p:nvPr>
        </p:nvSpPr>
        <p:spPr/>
        <p:txBody>
          <a:bodyPr rtlCol="0"/>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3D3E838-F659-457C-9C32-8DC0FDA0D811}" type="datetimeFigureOut">
              <a:rPr lang="ar-SA" smtClean="0"/>
              <a:t>23/03/1438</a:t>
            </a:fld>
            <a:endParaRPr lang="ar-SA"/>
          </a:p>
        </p:txBody>
      </p:sp>
      <p:sp>
        <p:nvSpPr>
          <p:cNvPr id="4" name="Footer Placeholder 3"/>
          <p:cNvSpPr>
            <a:spLocks noGrp="1"/>
          </p:cNvSpPr>
          <p:nvPr>
            <p:ph type="ftr" sz="quarter" idx="11"/>
          </p:nvPr>
        </p:nvSpPr>
        <p:spPr>
          <a:xfrm>
            <a:off x="5257800" y="612648"/>
            <a:ext cx="1325880" cy="457200"/>
          </a:xfrm>
        </p:spPr>
        <p:txBody>
          <a:bodyPr/>
          <a:lstStyle/>
          <a:p>
            <a:endParaRPr lang="ar-SA"/>
          </a:p>
        </p:txBody>
      </p:sp>
      <p:sp>
        <p:nvSpPr>
          <p:cNvPr id="5" name="Slide Number Placeholder 4"/>
          <p:cNvSpPr>
            <a:spLocks noGrp="1"/>
          </p:cNvSpPr>
          <p:nvPr>
            <p:ph type="sldNum" sz="quarter" idx="12"/>
          </p:nvPr>
        </p:nvSpPr>
        <p:spPr>
          <a:xfrm>
            <a:off x="8174736" y="2272"/>
            <a:ext cx="762000" cy="365760"/>
          </a:xfrm>
        </p:spPr>
        <p:txBody>
          <a:bodyPr/>
          <a:lstStyle/>
          <a:p>
            <a:fld id="{BEA63133-0831-4B6F-84EA-20D71CCC7B23}"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3E838-F659-457C-9C32-8DC0FDA0D811}" type="datetimeFigureOut">
              <a:rPr lang="ar-SA" smtClean="0"/>
              <a:t>23/03/1438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EA63133-0831-4B6F-84EA-20D71CCC7B23}"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D3E838-F659-457C-9C32-8DC0FDA0D811}" type="datetimeFigureOut">
              <a:rPr lang="ar-SA" smtClean="0"/>
              <a:t>23/03/1438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A63133-0831-4B6F-84EA-20D71CCC7B23}"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D3E838-F659-457C-9C32-8DC0FDA0D811}" type="datetimeFigureOut">
              <a:rPr lang="ar-SA" smtClean="0"/>
              <a:t>23/03/1438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A63133-0831-4B6F-84EA-20D71CCC7B23}"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D3E838-F659-457C-9C32-8DC0FDA0D811}" type="datetimeFigureOut">
              <a:rPr lang="ar-SA" smtClean="0"/>
              <a:t>23/03/1438</a:t>
            </a:fld>
            <a:endParaRPr lang="ar-SA"/>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EA63133-0831-4B6F-84EA-20D71CCC7B2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7.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6.png"/><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67.png"/><Relationship Id="rId3" Type="http://schemas.microsoft.com/office/2007/relationships/hdphoto" Target="../media/hdphoto10.wdp"/><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microsoft.com/office/2007/relationships/hdphoto" Target="../media/hdphoto12.wdp"/></Relationships>
</file>

<file path=ppt/slides/_rels/slide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dirty="0" smtClean="0"/>
              <a:t>Fluid flow</a:t>
            </a:r>
            <a:endParaRPr lang="ar-SA" dirty="0"/>
          </a:p>
        </p:txBody>
      </p:sp>
      <p:sp>
        <p:nvSpPr>
          <p:cNvPr id="3" name="Subtitle 2"/>
          <p:cNvSpPr>
            <a:spLocks noGrp="1"/>
          </p:cNvSpPr>
          <p:nvPr>
            <p:ph type="subTitle" idx="1"/>
          </p:nvPr>
        </p:nvSpPr>
        <p:spPr/>
        <p:txBody>
          <a:bodyPr/>
          <a:lstStyle/>
          <a:p>
            <a:r>
              <a:rPr lang="en-US" b="1" dirty="0"/>
              <a:t>FLUID DYNAMIC</a:t>
            </a:r>
            <a:endParaRPr lang="en-US" dirty="0"/>
          </a:p>
          <a:p>
            <a:endParaRPr lang="ar-SA" dirty="0"/>
          </a:p>
        </p:txBody>
      </p:sp>
    </p:spTree>
    <p:extLst>
      <p:ext uri="{BB962C8B-B14F-4D97-AF65-F5344CB8AC3E}">
        <p14:creationId xmlns:p14="http://schemas.microsoft.com/office/powerpoint/2010/main" val="208171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55576" y="620688"/>
                <a:ext cx="7704856" cy="2430602"/>
              </a:xfrm>
              <a:prstGeom prst="rect">
                <a:avLst/>
              </a:prstGeom>
            </p:spPr>
            <p:txBody>
              <a:bodyPr wrap="square">
                <a:spAutoFit/>
              </a:bodyPr>
              <a:lstStyle/>
              <a:p>
                <a:pPr algn="just" rtl="0"/>
                <a:r>
                  <a:rPr lang="en-US" b="1" dirty="0"/>
                  <a:t>Mechanical energy and efficiency</a:t>
                </a:r>
                <a:endParaRPr lang="en-US" dirty="0"/>
              </a:p>
              <a:p>
                <a:pPr algn="just" rtl="0"/>
                <a:r>
                  <a:rPr lang="en-US" dirty="0"/>
                  <a:t>In fluid systems, </a:t>
                </a:r>
                <a:endParaRPr lang="en-US" dirty="0" smtClean="0"/>
              </a:p>
              <a:p>
                <a:pPr marL="285750" indent="-285750" algn="just" rtl="0">
                  <a:buFont typeface="Arial" panose="020B0604020202020204" pitchFamily="34" charset="0"/>
                  <a:buChar char="•"/>
                </a:pPr>
                <a:r>
                  <a:rPr lang="en-US" dirty="0" smtClean="0"/>
                  <a:t>we </a:t>
                </a:r>
                <a:r>
                  <a:rPr lang="en-US" dirty="0"/>
                  <a:t>are usually interested in increasing the </a:t>
                </a:r>
                <a:r>
                  <a:rPr lang="en-US" u="sng" dirty="0"/>
                  <a:t>pressure</a:t>
                </a:r>
                <a:r>
                  <a:rPr lang="en-US" dirty="0"/>
                  <a:t>, </a:t>
                </a:r>
                <a:r>
                  <a:rPr lang="en-US" u="sng" dirty="0"/>
                  <a:t>velocity</a:t>
                </a:r>
                <a:r>
                  <a:rPr lang="en-US" dirty="0"/>
                  <a:t>, and/or </a:t>
                </a:r>
                <a:r>
                  <a:rPr lang="en-US" u="sng" dirty="0"/>
                  <a:t>elevation</a:t>
                </a:r>
                <a:r>
                  <a:rPr lang="en-US" dirty="0"/>
                  <a:t> of a fluid. This is done </a:t>
                </a:r>
                <a:r>
                  <a:rPr lang="en-US" u="sng" dirty="0"/>
                  <a:t>by supplying mechanical energy </a:t>
                </a:r>
                <a:r>
                  <a:rPr lang="en-US" dirty="0"/>
                  <a:t>to the fluid by a pump, a fan, or a </a:t>
                </a:r>
                <a:r>
                  <a:rPr lang="en-US" dirty="0" smtClean="0"/>
                  <a:t>compressor.</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𝜂</m:t>
                          </m:r>
                        </m:e>
                        <m:sub>
                          <m:r>
                            <a:rPr lang="en-US" i="1">
                              <a:latin typeface="Cambria Math"/>
                            </a:rPr>
                            <m:t>𝑝𝑢𝑚𝑝</m:t>
                          </m:r>
                        </m:sub>
                      </m:sSub>
                      <m:r>
                        <a:rPr lang="en-US" i="1">
                          <a:latin typeface="Cambria Math"/>
                        </a:rPr>
                        <m:t>=</m:t>
                      </m:r>
                      <m:f>
                        <m:fPr>
                          <m:ctrlPr>
                            <a:rPr lang="en-US" i="1">
                              <a:latin typeface="Cambria Math"/>
                            </a:rPr>
                          </m:ctrlPr>
                        </m:fPr>
                        <m:num>
                          <m:r>
                            <a:rPr lang="en-US" i="1">
                              <a:latin typeface="Cambria Math"/>
                            </a:rPr>
                            <m:t>𝑒𝑛𝑒𝑟𝑔𝑦</m:t>
                          </m:r>
                          <m:r>
                            <a:rPr lang="en-US" i="1">
                              <a:latin typeface="Cambria Math"/>
                            </a:rPr>
                            <m:t> </m:t>
                          </m:r>
                          <m:r>
                            <a:rPr lang="en-US" i="1">
                              <a:latin typeface="Cambria Math"/>
                            </a:rPr>
                            <m:t>𝑖𝑛𝑐𝑟𝑒𝑎𝑠𝑒</m:t>
                          </m:r>
                          <m:r>
                            <a:rPr lang="en-US" i="1">
                              <a:latin typeface="Cambria Math"/>
                            </a:rPr>
                            <m:t> </m:t>
                          </m:r>
                          <m:r>
                            <a:rPr lang="en-US" i="1">
                              <a:latin typeface="Cambria Math"/>
                            </a:rPr>
                            <m:t>𝑜𝑓</m:t>
                          </m:r>
                          <m:r>
                            <a:rPr lang="en-US" i="1">
                              <a:latin typeface="Cambria Math"/>
                            </a:rPr>
                            <m:t> </m:t>
                          </m:r>
                          <m:r>
                            <a:rPr lang="en-US" i="1">
                              <a:latin typeface="Cambria Math"/>
                            </a:rPr>
                            <m:t>𝑡</m:t>
                          </m:r>
                          <m:r>
                            <a:rPr lang="en-US" i="1">
                              <a:latin typeface="Cambria Math"/>
                            </a:rPr>
                            <m:t>h</m:t>
                          </m:r>
                          <m:r>
                            <a:rPr lang="en-US" i="1">
                              <a:latin typeface="Cambria Math"/>
                            </a:rPr>
                            <m:t>𝑒</m:t>
                          </m:r>
                          <m:r>
                            <a:rPr lang="en-US" i="1">
                              <a:latin typeface="Cambria Math"/>
                            </a:rPr>
                            <m:t> </m:t>
                          </m:r>
                          <m:r>
                            <a:rPr lang="en-US" i="1">
                              <a:latin typeface="Cambria Math"/>
                            </a:rPr>
                            <m:t>𝑓𝑙𝑢𝑖𝑑</m:t>
                          </m:r>
                          <m:r>
                            <a:rPr lang="en-US" i="1">
                              <a:latin typeface="Cambria Math"/>
                            </a:rPr>
                            <m:t> </m:t>
                          </m:r>
                        </m:num>
                        <m:den>
                          <m:r>
                            <a:rPr lang="en-US" i="1">
                              <a:latin typeface="Cambria Math"/>
                            </a:rPr>
                            <m:t>𝑀𝑒𝑐</m:t>
                          </m:r>
                          <m:r>
                            <a:rPr lang="en-US" i="1">
                              <a:latin typeface="Cambria Math"/>
                            </a:rPr>
                            <m:t>h</m:t>
                          </m:r>
                          <m:r>
                            <a:rPr lang="en-US" i="1">
                              <a:latin typeface="Cambria Math"/>
                            </a:rPr>
                            <m:t>𝑎𝑛𝑖𝑐𝑎𝑙</m:t>
                          </m:r>
                          <m:r>
                            <a:rPr lang="en-US" i="1">
                              <a:latin typeface="Cambria Math"/>
                            </a:rPr>
                            <m:t> </m:t>
                          </m:r>
                          <m:r>
                            <a:rPr lang="en-US" i="1">
                              <a:latin typeface="Cambria Math"/>
                            </a:rPr>
                            <m:t>𝑒𝑛𝑒𝑟𝑔𝑦</m:t>
                          </m:r>
                          <m:r>
                            <a:rPr lang="en-US" i="1">
                              <a:latin typeface="Cambria Math"/>
                            </a:rPr>
                            <m:t> </m:t>
                          </m:r>
                          <m:r>
                            <a:rPr lang="en-US" i="1">
                              <a:latin typeface="Cambria Math"/>
                            </a:rPr>
                            <m:t>𝑖𝑛𝑝𝑢𝑡</m:t>
                          </m:r>
                        </m:den>
                      </m:f>
                      <m:r>
                        <a:rPr lang="en-US" i="1">
                          <a:latin typeface="Cambria Math"/>
                        </a:rPr>
                        <m:t>=</m:t>
                      </m:r>
                      <m:f>
                        <m:fPr>
                          <m:ctrlPr>
                            <a:rPr lang="en-US" i="1">
                              <a:latin typeface="Cambria Math"/>
                            </a:rPr>
                          </m:ctrlPr>
                        </m:fPr>
                        <m:num>
                          <m:r>
                            <a:rPr lang="en-US" i="1">
                              <a:latin typeface="Cambria Math"/>
                            </a:rPr>
                            <m:t>∆</m:t>
                          </m:r>
                          <m:acc>
                            <m:accPr>
                              <m:chr m:val="̇"/>
                              <m:ctrlPr>
                                <a:rPr lang="en-US" i="1">
                                  <a:latin typeface="Cambria Math"/>
                                </a:rPr>
                              </m:ctrlPr>
                            </m:accPr>
                            <m:e>
                              <m:sSub>
                                <m:sSubPr>
                                  <m:ctrlPr>
                                    <a:rPr lang="en-US" i="1">
                                      <a:latin typeface="Cambria Math"/>
                                    </a:rPr>
                                  </m:ctrlPr>
                                </m:sSubPr>
                                <m:e>
                                  <m:r>
                                    <a:rPr lang="en-US" i="1">
                                      <a:latin typeface="Cambria Math"/>
                                    </a:rPr>
                                    <m:t>𝐸</m:t>
                                  </m:r>
                                </m:e>
                                <m:sub>
                                  <m:r>
                                    <a:rPr lang="en-US" i="1">
                                      <a:latin typeface="Cambria Math"/>
                                    </a:rPr>
                                    <m:t>𝑚𝑒𝑐</m:t>
                                  </m:r>
                                  <m:r>
                                    <a:rPr lang="en-US" i="1">
                                      <a:latin typeface="Cambria Math"/>
                                    </a:rPr>
                                    <m:t>h</m:t>
                                  </m:r>
                                  <m:r>
                                    <a:rPr lang="en-US" i="1">
                                      <a:latin typeface="Cambria Math"/>
                                    </a:rPr>
                                    <m:t>, </m:t>
                                  </m:r>
                                  <m:r>
                                    <a:rPr lang="en-US" i="1">
                                      <a:latin typeface="Cambria Math"/>
                                    </a:rPr>
                                    <m:t>𝑓𝑙𝑢𝑖𝑑</m:t>
                                  </m:r>
                                </m:sub>
                              </m:sSub>
                            </m:e>
                          </m:acc>
                        </m:num>
                        <m:den>
                          <m:acc>
                            <m:accPr>
                              <m:chr m:val="̇"/>
                              <m:ctrlPr>
                                <a:rPr lang="en-US" i="1">
                                  <a:latin typeface="Cambria Math"/>
                                </a:rPr>
                              </m:ctrlPr>
                            </m:accPr>
                            <m:e>
                              <m:sSub>
                                <m:sSubPr>
                                  <m:ctrlPr>
                                    <a:rPr lang="en-US" i="1">
                                      <a:latin typeface="Cambria Math"/>
                                    </a:rPr>
                                  </m:ctrlPr>
                                </m:sSubPr>
                                <m:e>
                                  <m:r>
                                    <a:rPr lang="en-US" i="1">
                                      <a:latin typeface="Cambria Math"/>
                                    </a:rPr>
                                    <m:t>𝑊</m:t>
                                  </m:r>
                                </m:e>
                                <m:sub>
                                  <m:r>
                                    <a:rPr lang="en-US" i="1">
                                      <a:latin typeface="Cambria Math"/>
                                    </a:rPr>
                                    <m:t>𝑠</m:t>
                                  </m:r>
                                  <m:r>
                                    <a:rPr lang="en-US" i="1">
                                      <a:latin typeface="Cambria Math"/>
                                    </a:rPr>
                                    <m:t>h</m:t>
                                  </m:r>
                                  <m:r>
                                    <a:rPr lang="en-US" i="1">
                                      <a:latin typeface="Cambria Math"/>
                                    </a:rPr>
                                    <m:t>𝑎𝑓𝑡</m:t>
                                  </m:r>
                                  <m:r>
                                    <a:rPr lang="en-US" i="1">
                                      <a:latin typeface="Cambria Math"/>
                                    </a:rPr>
                                    <m:t>, </m:t>
                                  </m:r>
                                  <m:r>
                                    <a:rPr lang="en-US" i="1">
                                      <a:latin typeface="Cambria Math"/>
                                    </a:rPr>
                                    <m:t>𝑖𝑛</m:t>
                                  </m:r>
                                </m:sub>
                              </m:sSub>
                            </m:e>
                          </m:acc>
                        </m:den>
                      </m:f>
                    </m:oMath>
                  </m:oMathPara>
                </a14:m>
                <a:endParaRPr lang="en-US" dirty="0"/>
              </a:p>
              <a:p>
                <a:pPr algn="just" rtl="0"/>
                <a:endParaRPr lang="en-US"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755576" y="620688"/>
                <a:ext cx="7704856" cy="2430602"/>
              </a:xfrm>
              <a:prstGeom prst="rect">
                <a:avLst/>
              </a:prstGeom>
              <a:blipFill rotWithShape="1">
                <a:blip r:embed="rId2"/>
                <a:stretch>
                  <a:fillRect l="-712" t="-1253" r="-633"/>
                </a:stretch>
              </a:blipFill>
            </p:spPr>
            <p:txBody>
              <a:bodyPr/>
              <a:lstStyle/>
              <a:p>
                <a:r>
                  <a:rPr lang="ar-SA">
                    <a:noFill/>
                  </a:rPr>
                  <a:t> </a:t>
                </a:r>
              </a:p>
            </p:txBody>
          </p:sp>
        </mc:Fallback>
      </mc:AlternateContent>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880104"/>
            <a:ext cx="2597274" cy="3339538"/>
          </a:xfrm>
          <a:prstGeom prst="rect">
            <a:avLst/>
          </a:prstGeom>
          <a:noFill/>
          <a:ln>
            <a:solidFill>
              <a:schemeClr val="tx1"/>
            </a:solidFill>
          </a:ln>
        </p:spPr>
      </p:pic>
      <mc:AlternateContent xmlns:mc="http://schemas.openxmlformats.org/markup-compatibility/2006" xmlns:a14="http://schemas.microsoft.com/office/drawing/2010/main">
        <mc:Choice Requires="a14">
          <p:sp>
            <p:nvSpPr>
              <p:cNvPr id="6" name="Rectangle 5"/>
              <p:cNvSpPr/>
              <p:nvPr/>
            </p:nvSpPr>
            <p:spPr>
              <a:xfrm>
                <a:off x="755576" y="3051290"/>
                <a:ext cx="5256584" cy="2997167"/>
              </a:xfrm>
              <a:prstGeom prst="rect">
                <a:avLst/>
              </a:prstGeom>
            </p:spPr>
            <p:txBody>
              <a:bodyPr wrap="square">
                <a:spAutoFit/>
              </a:bodyPr>
              <a:lstStyle/>
              <a:p>
                <a:pPr marL="285750" indent="-285750" algn="just" rtl="0">
                  <a:buFont typeface="Arial" panose="020B0604020202020204" pitchFamily="34" charset="0"/>
                  <a:buChar char="•"/>
                </a:pPr>
                <a:r>
                  <a:rPr lang="en-US" dirty="0"/>
                  <a:t>Or we are interested in the extracting mechanical energy from a fluid by a turbine and producing mechanical power in the form of a rotating shaft that can drive a generator or any other rotary device. </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𝜂</m:t>
                          </m:r>
                        </m:e>
                        <m:sub>
                          <m:r>
                            <a:rPr lang="en-US" i="1">
                              <a:latin typeface="Cambria Math"/>
                            </a:rPr>
                            <m:t>𝑡𝑢𝑟𝑏𝑖𝑛𝑒</m:t>
                          </m:r>
                        </m:sub>
                      </m:sSub>
                      <m:r>
                        <a:rPr lang="en-US" i="1">
                          <a:latin typeface="Cambria Math"/>
                        </a:rPr>
                        <m:t>=</m:t>
                      </m:r>
                      <m:f>
                        <m:fPr>
                          <m:ctrlPr>
                            <a:rPr lang="en-US" i="1">
                              <a:latin typeface="Cambria Math"/>
                            </a:rPr>
                          </m:ctrlPr>
                        </m:fPr>
                        <m:num>
                          <m:r>
                            <a:rPr lang="en-US" i="1">
                              <a:latin typeface="Cambria Math"/>
                            </a:rPr>
                            <m:t>𝑀𝑒𝑐</m:t>
                          </m:r>
                          <m:r>
                            <a:rPr lang="en-US" i="1">
                              <a:latin typeface="Cambria Math"/>
                            </a:rPr>
                            <m:t>h</m:t>
                          </m:r>
                          <m:r>
                            <a:rPr lang="en-US" i="1">
                              <a:latin typeface="Cambria Math"/>
                            </a:rPr>
                            <m:t>𝑎𝑛𝑖𝑐𝑎𝑙</m:t>
                          </m:r>
                          <m:r>
                            <a:rPr lang="en-US" i="1">
                              <a:latin typeface="Cambria Math"/>
                            </a:rPr>
                            <m:t> </m:t>
                          </m:r>
                          <m:r>
                            <a:rPr lang="en-US" i="1">
                              <a:latin typeface="Cambria Math"/>
                            </a:rPr>
                            <m:t>𝑒𝑛𝑒𝑟𝑔𝑦</m:t>
                          </m:r>
                          <m:r>
                            <a:rPr lang="en-US" i="1">
                              <a:latin typeface="Cambria Math"/>
                            </a:rPr>
                            <m:t> </m:t>
                          </m:r>
                          <m:r>
                            <a:rPr lang="en-US" i="1">
                              <a:latin typeface="Cambria Math"/>
                            </a:rPr>
                            <m:t>𝑜𝑢𝑡𝑝𝑢𝑡</m:t>
                          </m:r>
                          <m:r>
                            <a:rPr lang="en-US" i="1">
                              <a:latin typeface="Cambria Math"/>
                            </a:rPr>
                            <m:t> </m:t>
                          </m:r>
                        </m:num>
                        <m:den>
                          <m:r>
                            <a:rPr lang="en-US" i="1">
                              <a:latin typeface="Cambria Math"/>
                            </a:rPr>
                            <m:t>𝑒𝑛𝑒𝑟𝑔𝑦</m:t>
                          </m:r>
                          <m:r>
                            <a:rPr lang="en-US" i="1">
                              <a:latin typeface="Cambria Math"/>
                            </a:rPr>
                            <m:t> </m:t>
                          </m:r>
                          <m:r>
                            <a:rPr lang="en-US" i="1">
                              <a:latin typeface="Cambria Math"/>
                            </a:rPr>
                            <m:t>𝑑𝑒𝑐𝑟𝑒𝑎𝑠𝑒</m:t>
                          </m:r>
                          <m:r>
                            <a:rPr lang="en-US" i="1">
                              <a:latin typeface="Cambria Math"/>
                            </a:rPr>
                            <m:t> </m:t>
                          </m:r>
                          <m:r>
                            <a:rPr lang="en-US" i="1">
                              <a:latin typeface="Cambria Math"/>
                            </a:rPr>
                            <m:t>𝑜𝑓</m:t>
                          </m:r>
                          <m:r>
                            <a:rPr lang="en-US" i="1">
                              <a:latin typeface="Cambria Math"/>
                            </a:rPr>
                            <m:t> </m:t>
                          </m:r>
                          <m:r>
                            <a:rPr lang="en-US" i="1">
                              <a:latin typeface="Cambria Math"/>
                            </a:rPr>
                            <m:t>𝑡</m:t>
                          </m:r>
                          <m:r>
                            <a:rPr lang="en-US" i="1">
                              <a:latin typeface="Cambria Math"/>
                            </a:rPr>
                            <m:t>h</m:t>
                          </m:r>
                          <m:r>
                            <a:rPr lang="en-US" i="1">
                              <a:latin typeface="Cambria Math"/>
                            </a:rPr>
                            <m:t>𝑒</m:t>
                          </m:r>
                          <m:r>
                            <a:rPr lang="en-US" i="1">
                              <a:latin typeface="Cambria Math"/>
                            </a:rPr>
                            <m:t> </m:t>
                          </m:r>
                          <m:r>
                            <a:rPr lang="en-US" i="1">
                              <a:latin typeface="Cambria Math"/>
                            </a:rPr>
                            <m:t>𝑓𝑙𝑢𝑖𝑑</m:t>
                          </m:r>
                        </m:den>
                      </m:f>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𝑊</m:t>
                              </m:r>
                            </m:e>
                            <m:sub>
                              <m:r>
                                <a:rPr lang="en-US" i="1">
                                  <a:latin typeface="Cambria Math"/>
                                </a:rPr>
                                <m:t>𝑠</m:t>
                              </m:r>
                              <m:r>
                                <a:rPr lang="en-US" i="1">
                                  <a:latin typeface="Cambria Math"/>
                                </a:rPr>
                                <m:t>h</m:t>
                              </m:r>
                              <m:r>
                                <a:rPr lang="en-US" i="1">
                                  <a:latin typeface="Cambria Math"/>
                                </a:rPr>
                                <m:t>𝑎𝑓𝑡</m:t>
                              </m:r>
                              <m:r>
                                <a:rPr lang="en-US" i="1">
                                  <a:latin typeface="Cambria Math"/>
                                </a:rPr>
                                <m:t>, </m:t>
                              </m:r>
                              <m:r>
                                <a:rPr lang="en-US" i="1">
                                  <a:latin typeface="Cambria Math"/>
                                </a:rPr>
                                <m:t>𝑜𝑢𝑡</m:t>
                              </m:r>
                            </m:sub>
                          </m:sSub>
                        </m:num>
                        <m:den>
                          <m:acc>
                            <m:accPr>
                              <m:chr m:val="̇"/>
                              <m:ctrlPr>
                                <a:rPr lang="en-US" i="1">
                                  <a:latin typeface="Cambria Math"/>
                                </a:rPr>
                              </m:ctrlPr>
                            </m:accPr>
                            <m:e>
                              <m:r>
                                <a:rPr lang="en-US" i="1">
                                  <a:latin typeface="Cambria Math"/>
                                </a:rPr>
                                <m:t>∆</m:t>
                              </m:r>
                              <m:acc>
                                <m:accPr>
                                  <m:chr m:val="̇"/>
                                  <m:ctrlPr>
                                    <a:rPr lang="en-US" i="1">
                                      <a:latin typeface="Cambria Math"/>
                                    </a:rPr>
                                  </m:ctrlPr>
                                </m:accPr>
                                <m:e>
                                  <m:sSub>
                                    <m:sSubPr>
                                      <m:ctrlPr>
                                        <a:rPr lang="en-US" i="1">
                                          <a:latin typeface="Cambria Math"/>
                                        </a:rPr>
                                      </m:ctrlPr>
                                    </m:sSubPr>
                                    <m:e>
                                      <m:r>
                                        <a:rPr lang="en-US" i="1">
                                          <a:latin typeface="Cambria Math"/>
                                        </a:rPr>
                                        <m:t>𝐸</m:t>
                                      </m:r>
                                    </m:e>
                                    <m:sub>
                                      <m:r>
                                        <a:rPr lang="en-US" i="1">
                                          <a:latin typeface="Cambria Math"/>
                                        </a:rPr>
                                        <m:t>𝑚𝑒𝑐</m:t>
                                      </m:r>
                                      <m:r>
                                        <a:rPr lang="en-US" i="1">
                                          <a:latin typeface="Cambria Math"/>
                                        </a:rPr>
                                        <m:t>h</m:t>
                                      </m:r>
                                      <m:r>
                                        <a:rPr lang="en-US" i="1">
                                          <a:latin typeface="Cambria Math"/>
                                        </a:rPr>
                                        <m:t>, </m:t>
                                      </m:r>
                                      <m:r>
                                        <a:rPr lang="en-US" i="1">
                                          <a:latin typeface="Cambria Math"/>
                                        </a:rPr>
                                        <m:t>𝑓𝑙𝑢𝑖𝑑</m:t>
                                      </m:r>
                                    </m:sub>
                                  </m:sSub>
                                </m:e>
                              </m:acc>
                            </m:e>
                          </m:acc>
                        </m:den>
                      </m:f>
                    </m:oMath>
                  </m:oMathPara>
                </a14:m>
                <a:endParaRPr lang="en-US" dirty="0"/>
              </a:p>
              <a:p>
                <a:pPr marL="285750" indent="-285750" algn="just" rtl="0">
                  <a:buFont typeface="Arial" panose="020B0604020202020204" pitchFamily="34" charset="0"/>
                  <a:buChar char="•"/>
                </a:pP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55576" y="3051290"/>
                <a:ext cx="5256584" cy="2997167"/>
              </a:xfrm>
              <a:prstGeom prst="rect">
                <a:avLst/>
              </a:prstGeom>
              <a:blipFill rotWithShape="1">
                <a:blip r:embed="rId4"/>
                <a:stretch>
                  <a:fillRect l="-812" t="-1018" r="-928"/>
                </a:stretch>
              </a:blipFill>
            </p:spPr>
            <p:txBody>
              <a:bodyPr/>
              <a:lstStyle/>
              <a:p>
                <a:r>
                  <a:rPr lang="ar-SA">
                    <a:noFill/>
                  </a:rPr>
                  <a:t> </a:t>
                </a:r>
              </a:p>
            </p:txBody>
          </p:sp>
        </mc:Fallback>
      </mc:AlternateContent>
    </p:spTree>
    <p:extLst>
      <p:ext uri="{BB962C8B-B14F-4D97-AF65-F5344CB8AC3E}">
        <p14:creationId xmlns:p14="http://schemas.microsoft.com/office/powerpoint/2010/main" val="81707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764704"/>
            <a:ext cx="7992888" cy="646331"/>
          </a:xfrm>
          <a:prstGeom prst="rect">
            <a:avLst/>
          </a:prstGeom>
        </p:spPr>
        <p:txBody>
          <a:bodyPr wrap="square">
            <a:spAutoFit/>
          </a:bodyPr>
          <a:lstStyle/>
          <a:p>
            <a:pPr marL="285750" indent="-285750" algn="just" rtl="0">
              <a:buFont typeface="Arial" panose="020B0604020202020204" pitchFamily="34" charset="0"/>
              <a:buChar char="•"/>
            </a:pPr>
            <a:r>
              <a:rPr lang="en-US" dirty="0"/>
              <a:t>The mechanical efficiency should not be confused with the motor efficiency and the generator efficiency, which are defined as:</a:t>
            </a:r>
          </a:p>
        </p:txBody>
      </p:sp>
      <p:pic>
        <p:nvPicPr>
          <p:cNvPr id="5" name="Picture 4"/>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75656" y="1428614"/>
            <a:ext cx="6552728" cy="2259434"/>
          </a:xfrm>
          <a:prstGeom prst="rect">
            <a:avLst/>
          </a:prstGeom>
          <a:noFill/>
          <a:ln>
            <a:solidFill>
              <a:schemeClr val="tx1"/>
            </a:solidFill>
          </a:ln>
        </p:spPr>
      </p:pic>
      <p:pic>
        <p:nvPicPr>
          <p:cNvPr id="7" name="Picture 6" descr="C:\Users\CHEMICAL ENG DECISIO\Desktop\New folder\Untitled.png"/>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40152" y="4149080"/>
            <a:ext cx="2371090" cy="2333625"/>
          </a:xfrm>
          <a:prstGeom prst="rect">
            <a:avLst/>
          </a:prstGeom>
          <a:noFill/>
          <a:ln>
            <a:solidFill>
              <a:schemeClr val="tx1"/>
            </a:solidFill>
          </a:ln>
        </p:spPr>
      </p:pic>
      <p:sp>
        <p:nvSpPr>
          <p:cNvPr id="8" name="Rectangle 7"/>
          <p:cNvSpPr/>
          <p:nvPr/>
        </p:nvSpPr>
        <p:spPr>
          <a:xfrm>
            <a:off x="683568" y="4167664"/>
            <a:ext cx="4896544" cy="1477328"/>
          </a:xfrm>
          <a:prstGeom prst="rect">
            <a:avLst/>
          </a:prstGeom>
        </p:spPr>
        <p:txBody>
          <a:bodyPr wrap="square">
            <a:spAutoFit/>
          </a:bodyPr>
          <a:lstStyle/>
          <a:p>
            <a:pPr marL="285750" indent="-285750" algn="just" rtl="0">
              <a:buFont typeface="Arial" panose="020B0604020202020204" pitchFamily="34" charset="0"/>
              <a:buChar char="•"/>
            </a:pPr>
            <a:r>
              <a:rPr lang="en-US" dirty="0"/>
              <a:t>A pump is usually packaged together with its </a:t>
            </a:r>
            <a:r>
              <a:rPr lang="en-US" dirty="0" smtClean="0"/>
              <a:t>motor</a:t>
            </a:r>
          </a:p>
          <a:p>
            <a:pPr marL="285750" indent="-285750" algn="just" rtl="0">
              <a:buFont typeface="Arial" panose="020B0604020202020204" pitchFamily="34" charset="0"/>
              <a:buChar char="•"/>
            </a:pPr>
            <a:r>
              <a:rPr lang="en-US" dirty="0" smtClean="0"/>
              <a:t>and </a:t>
            </a:r>
            <a:r>
              <a:rPr lang="en-US" dirty="0"/>
              <a:t>a turbine with its generator. </a:t>
            </a:r>
            <a:endParaRPr lang="en-US" dirty="0" smtClean="0"/>
          </a:p>
          <a:p>
            <a:pPr marL="285750" indent="-285750" algn="just" rtl="0">
              <a:buFont typeface="Arial" panose="020B0604020202020204" pitchFamily="34" charset="0"/>
              <a:buChar char="•"/>
            </a:pPr>
            <a:r>
              <a:rPr lang="en-US" dirty="0" smtClean="0"/>
              <a:t>See the fig for overall </a:t>
            </a:r>
            <a:r>
              <a:rPr lang="en-US" dirty="0"/>
              <a:t>efficiency of pump–motor and turbine–generator combinations</a:t>
            </a:r>
            <a:endParaRPr lang="ar-SA" dirty="0"/>
          </a:p>
        </p:txBody>
      </p:sp>
    </p:spTree>
    <p:extLst>
      <p:ext uri="{BB962C8B-B14F-4D97-AF65-F5344CB8AC3E}">
        <p14:creationId xmlns:p14="http://schemas.microsoft.com/office/powerpoint/2010/main" val="300950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48681"/>
            <a:ext cx="8064896" cy="1200329"/>
          </a:xfrm>
          <a:prstGeom prst="rect">
            <a:avLst/>
          </a:prstGeom>
        </p:spPr>
        <p:txBody>
          <a:bodyPr wrap="square">
            <a:spAutoFit/>
          </a:bodyPr>
          <a:lstStyle/>
          <a:p>
            <a:pPr algn="ctr" rtl="0"/>
            <a:r>
              <a:rPr lang="en-US" b="1" dirty="0"/>
              <a:t>INTERNAL FLOW</a:t>
            </a:r>
            <a:endParaRPr lang="en-US" dirty="0"/>
          </a:p>
          <a:p>
            <a:pPr algn="just" rtl="0"/>
            <a:r>
              <a:rPr lang="en-US" dirty="0"/>
              <a:t> </a:t>
            </a:r>
          </a:p>
          <a:p>
            <a:pPr algn="just" rtl="0"/>
            <a:r>
              <a:rPr lang="en-US" dirty="0"/>
              <a:t>Fluid flow is classified as </a:t>
            </a:r>
            <a:r>
              <a:rPr lang="en-US" u="sng" dirty="0"/>
              <a:t>external</a:t>
            </a:r>
            <a:r>
              <a:rPr lang="en-US" dirty="0"/>
              <a:t> or </a:t>
            </a:r>
            <a:r>
              <a:rPr lang="en-US" u="sng" dirty="0"/>
              <a:t>internal</a:t>
            </a:r>
            <a:r>
              <a:rPr lang="en-US" dirty="0"/>
              <a:t>, depending on whether the fluid is forced to flow over a surface or in a </a:t>
            </a:r>
            <a:r>
              <a:rPr lang="en-US" dirty="0" smtClean="0"/>
              <a:t>conduit.</a:t>
            </a:r>
            <a:endParaRPr lang="en-US" dirty="0"/>
          </a:p>
        </p:txBody>
      </p:sp>
      <p:sp>
        <p:nvSpPr>
          <p:cNvPr id="5" name="Rectangle 4"/>
          <p:cNvSpPr/>
          <p:nvPr/>
        </p:nvSpPr>
        <p:spPr>
          <a:xfrm>
            <a:off x="827584" y="1798974"/>
            <a:ext cx="4572000" cy="923330"/>
          </a:xfrm>
          <a:prstGeom prst="rect">
            <a:avLst/>
          </a:prstGeom>
        </p:spPr>
        <p:txBody>
          <a:bodyPr>
            <a:spAutoFit/>
          </a:bodyPr>
          <a:lstStyle/>
          <a:p>
            <a:pPr algn="just" rtl="0"/>
            <a:r>
              <a:rPr lang="en-US" b="1" dirty="0"/>
              <a:t>Laminar and Turbulent Flows</a:t>
            </a:r>
            <a:endParaRPr lang="en-US" dirty="0"/>
          </a:p>
          <a:p>
            <a:pPr algn="just" rtl="0"/>
            <a:r>
              <a:rPr lang="en-US" b="1" dirty="0"/>
              <a:t> </a:t>
            </a:r>
            <a:endParaRPr lang="en-US" dirty="0"/>
          </a:p>
          <a:p>
            <a:pPr algn="just" rtl="0"/>
            <a:r>
              <a:rPr lang="en-US" b="1" dirty="0"/>
              <a:t>Reynolds experiment</a:t>
            </a:r>
            <a:endParaRPr lang="en-US" dirty="0"/>
          </a:p>
        </p:txBody>
      </p:sp>
      <p:pic>
        <p:nvPicPr>
          <p:cNvPr id="6" name="Picture 5"/>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2699792" y="2782098"/>
            <a:ext cx="3816423" cy="2375094"/>
          </a:xfrm>
          <a:prstGeom prst="rect">
            <a:avLst/>
          </a:prstGeom>
          <a:noFill/>
          <a:ln>
            <a:solidFill>
              <a:schemeClr val="tx1"/>
            </a:solidFill>
          </a:ln>
        </p:spPr>
      </p:pic>
      <p:pic>
        <p:nvPicPr>
          <p:cNvPr id="7" name="Picture 6"/>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44281" y="5301208"/>
            <a:ext cx="6655435" cy="1006475"/>
          </a:xfrm>
          <a:prstGeom prst="rect">
            <a:avLst/>
          </a:prstGeom>
          <a:noFill/>
          <a:ln>
            <a:solidFill>
              <a:schemeClr val="tx1"/>
            </a:solidFill>
          </a:ln>
        </p:spPr>
      </p:pic>
    </p:spTree>
    <p:extLst>
      <p:ext uri="{BB962C8B-B14F-4D97-AF65-F5344CB8AC3E}">
        <p14:creationId xmlns:p14="http://schemas.microsoft.com/office/powerpoint/2010/main" val="155996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80" y="548680"/>
            <a:ext cx="8013837" cy="576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04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251" y="332656"/>
            <a:ext cx="7776864" cy="2092881"/>
          </a:xfrm>
          <a:prstGeom prst="rect">
            <a:avLst/>
          </a:prstGeom>
        </p:spPr>
        <p:txBody>
          <a:bodyPr wrap="square">
            <a:spAutoFit/>
          </a:bodyPr>
          <a:lstStyle/>
          <a:p>
            <a:pPr algn="just" rtl="0"/>
            <a:r>
              <a:rPr lang="en-US" b="1" dirty="0"/>
              <a:t>The entrance region</a:t>
            </a:r>
            <a:endParaRPr lang="en-US" dirty="0"/>
          </a:p>
          <a:p>
            <a:pPr marL="285750" indent="-285750" algn="just" rtl="0">
              <a:buFont typeface="Arial" panose="020B0604020202020204" pitchFamily="34" charset="0"/>
              <a:buChar char="•"/>
            </a:pPr>
            <a:r>
              <a:rPr lang="en-US" sz="1600" dirty="0"/>
              <a:t>Because of the no-slip condition, the fluid particles in the layer in contact with the wall of the pipe come to a complete stop. </a:t>
            </a:r>
            <a:endParaRPr lang="en-US" sz="1600" dirty="0" smtClean="0"/>
          </a:p>
          <a:p>
            <a:pPr marL="285750" indent="-285750" algn="just" rtl="0">
              <a:buFont typeface="Arial" panose="020B0604020202020204" pitchFamily="34" charset="0"/>
              <a:buChar char="•"/>
            </a:pPr>
            <a:r>
              <a:rPr lang="en-US" sz="1600" dirty="0" smtClean="0"/>
              <a:t>This </a:t>
            </a:r>
            <a:r>
              <a:rPr lang="en-US" sz="1600" dirty="0"/>
              <a:t>layer also causes the fluid particles in the adjacent layers to slow down gradually as a result of friction. </a:t>
            </a:r>
            <a:endParaRPr lang="en-US" sz="1600" dirty="0" smtClean="0"/>
          </a:p>
          <a:p>
            <a:pPr marL="285750" indent="-285750" algn="just" rtl="0">
              <a:buFont typeface="Arial" panose="020B0604020202020204" pitchFamily="34" charset="0"/>
              <a:buChar char="•"/>
            </a:pPr>
            <a:r>
              <a:rPr lang="en-US" sz="1600" dirty="0" smtClean="0"/>
              <a:t>To </a:t>
            </a:r>
            <a:r>
              <a:rPr lang="en-US" sz="1600" dirty="0"/>
              <a:t>make up for this velocity reduction, the velocity of the fluid at the midsection of the pipe has to increase to keep the mass flow rate through the pipe constant. As a result, a velocity gradient develops along the pipe</a:t>
            </a:r>
            <a:r>
              <a:rPr lang="en-US" sz="1600" dirty="0" smtClean="0"/>
              <a:t>.</a:t>
            </a:r>
            <a:endParaRPr lang="en-US" sz="1600" dirty="0"/>
          </a:p>
        </p:txBody>
      </p:sp>
      <p:sp>
        <p:nvSpPr>
          <p:cNvPr id="3" name="Rectangle 2"/>
          <p:cNvSpPr/>
          <p:nvPr/>
        </p:nvSpPr>
        <p:spPr>
          <a:xfrm>
            <a:off x="964275" y="5133047"/>
            <a:ext cx="7344816" cy="1600438"/>
          </a:xfrm>
          <a:prstGeom prst="rect">
            <a:avLst/>
          </a:prstGeom>
        </p:spPr>
        <p:txBody>
          <a:bodyPr wrap="square">
            <a:spAutoFit/>
          </a:bodyPr>
          <a:lstStyle/>
          <a:p>
            <a:pPr algn="l" rtl="0"/>
            <a:r>
              <a:rPr lang="en-US" sz="1600" dirty="0" smtClean="0"/>
              <a:t>The hypothetical boundary surface divides the flow in a pipe into two regions: </a:t>
            </a:r>
          </a:p>
          <a:p>
            <a:pPr marL="285750" indent="-285750" algn="l" rtl="0">
              <a:buFont typeface="Arial" panose="020B0604020202020204" pitchFamily="34" charset="0"/>
              <a:buChar char="•"/>
            </a:pPr>
            <a:r>
              <a:rPr lang="en-US" sz="1600" dirty="0" smtClean="0"/>
              <a:t>the </a:t>
            </a:r>
            <a:r>
              <a:rPr lang="en-US" sz="1600" u="sng" dirty="0" smtClean="0"/>
              <a:t>boundary layer region</a:t>
            </a:r>
            <a:r>
              <a:rPr lang="en-US" sz="1600" dirty="0" smtClean="0"/>
              <a:t>, in which the viscous effects and the velocity changes are significant, and </a:t>
            </a:r>
          </a:p>
          <a:p>
            <a:pPr marL="285750" indent="-285750" algn="l" rtl="0">
              <a:buFont typeface="Arial" panose="020B0604020202020204" pitchFamily="34" charset="0"/>
              <a:buChar char="•"/>
            </a:pPr>
            <a:r>
              <a:rPr lang="en-US" sz="1600" u="sng" dirty="0" smtClean="0"/>
              <a:t>the irrotational (core) flow region</a:t>
            </a:r>
          </a:p>
          <a:p>
            <a:pPr marL="285750" indent="-285750" algn="l" rtl="0">
              <a:buFont typeface="Arial" panose="020B0604020202020204" pitchFamily="34" charset="0"/>
              <a:buChar char="•"/>
            </a:pPr>
            <a:r>
              <a:rPr lang="en-US" sz="1600" u="sng" dirty="0"/>
              <a:t>the hydrodynamic entry length</a:t>
            </a:r>
            <a:r>
              <a:rPr lang="en-US" sz="1600" dirty="0"/>
              <a:t>.</a:t>
            </a:r>
          </a:p>
          <a:p>
            <a:pPr marL="285750" indent="-285750" algn="l" rtl="0">
              <a:buFont typeface="Arial" panose="020B0604020202020204" pitchFamily="34" charset="0"/>
              <a:buChar char="•"/>
            </a:pPr>
            <a:endParaRPr lang="ar-SA"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53" y="2425537"/>
            <a:ext cx="8285697" cy="270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89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36712"/>
            <a:ext cx="7416824" cy="923330"/>
          </a:xfrm>
          <a:prstGeom prst="rect">
            <a:avLst/>
          </a:prstGeom>
        </p:spPr>
        <p:txBody>
          <a:bodyPr wrap="square">
            <a:spAutoFit/>
          </a:bodyPr>
          <a:lstStyle/>
          <a:p>
            <a:pPr algn="just" rtl="0"/>
            <a:r>
              <a:rPr lang="en-US" b="1" dirty="0"/>
              <a:t>Laminar Flow</a:t>
            </a:r>
            <a:endParaRPr lang="en-US" dirty="0"/>
          </a:p>
          <a:p>
            <a:pPr algn="just" rtl="0"/>
            <a:r>
              <a:rPr lang="en-US" b="1" dirty="0"/>
              <a:t> </a:t>
            </a:r>
            <a:endParaRPr lang="en-US" dirty="0"/>
          </a:p>
          <a:p>
            <a:pPr algn="just" rtl="0"/>
            <a:r>
              <a:rPr lang="en-US" b="1" dirty="0"/>
              <a:t>Flow of Viscous Fluid in Circular Pipes-Hagen Poiseuille Law</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1454277" y="1783767"/>
            <a:ext cx="5910901" cy="2633546"/>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2123728" y="4664757"/>
                <a:ext cx="4572000" cy="2045047"/>
              </a:xfrm>
              <a:prstGeom prst="rect">
                <a:avLst/>
              </a:prstGeom>
            </p:spPr>
            <p:txBody>
              <a:bodyPr>
                <a:spAutoFit/>
              </a:bodyPr>
              <a:lstStyle/>
              <a:p>
                <a:pPr rtl="0"/>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r>
                            <a:rPr lang="en-US" i="1">
                              <a:latin typeface="Cambria Math"/>
                            </a:rPr>
                            <m:t>𝑃</m:t>
                          </m:r>
                          <m:r>
                            <a:rPr lang="en-US" i="1">
                              <a:latin typeface="Cambria Math"/>
                            </a:rPr>
                            <m:t>×</m:t>
                          </m:r>
                          <m:r>
                            <a:rPr lang="en-US" i="1">
                              <a:latin typeface="Cambria Math"/>
                            </a:rPr>
                            <m:t>𝜋</m:t>
                          </m:r>
                          <m:sSup>
                            <m:sSupPr>
                              <m:ctrlPr>
                                <a:rPr lang="en-US" i="1">
                                  <a:latin typeface="Cambria Math"/>
                                </a:rPr>
                              </m:ctrlPr>
                            </m:sSupPr>
                            <m:e>
                              <m:r>
                                <a:rPr lang="en-US" i="1">
                                  <a:latin typeface="Cambria Math"/>
                                </a:rPr>
                                <m:t>𝑟</m:t>
                              </m:r>
                            </m:e>
                            <m:sup>
                              <m:r>
                                <a:rPr lang="en-US" i="1">
                                  <a:latin typeface="Cambria Math"/>
                                </a:rPr>
                                <m:t>2</m:t>
                              </m:r>
                            </m:sup>
                          </m:sSup>
                          <m:r>
                            <a:rPr lang="en-US" i="1">
                              <a:latin typeface="Cambria Math"/>
                            </a:rPr>
                            <m:t>−</m:t>
                          </m:r>
                          <m:d>
                            <m:dPr>
                              <m:ctrlPr>
                                <a:rPr lang="en-US" i="1">
                                  <a:latin typeface="Cambria Math"/>
                                </a:rPr>
                              </m:ctrlPr>
                            </m:dPr>
                            <m:e>
                              <m:r>
                                <a:rPr lang="en-US" i="1">
                                  <a:latin typeface="Cambria Math"/>
                                </a:rPr>
                                <m:t>𝑃</m:t>
                              </m:r>
                              <m:r>
                                <a:rPr lang="en-US" i="1">
                                  <a:latin typeface="Cambria Math"/>
                                </a:rPr>
                                <m:t>+</m:t>
                              </m:r>
                              <m:f>
                                <m:fPr>
                                  <m:ctrlPr>
                                    <a:rPr lang="en-US" i="1">
                                      <a:latin typeface="Cambria Math"/>
                                    </a:rPr>
                                  </m:ctrlPr>
                                </m:fPr>
                                <m:num>
                                  <m:r>
                                    <a:rPr lang="en-US" i="1">
                                      <a:latin typeface="Cambria Math"/>
                                    </a:rPr>
                                    <m:t>𝜕</m:t>
                                  </m:r>
                                  <m:r>
                                    <a:rPr lang="en-US" i="1">
                                      <a:latin typeface="Cambria Math"/>
                                    </a:rPr>
                                    <m:t>𝑃</m:t>
                                  </m:r>
                                </m:num>
                                <m:den>
                                  <m:r>
                                    <a:rPr lang="en-US" i="1">
                                      <a:latin typeface="Cambria Math"/>
                                    </a:rPr>
                                    <m:t>𝜕</m:t>
                                  </m:r>
                                  <m:r>
                                    <a:rPr lang="en-US" i="1">
                                      <a:latin typeface="Cambria Math"/>
                                    </a:rPr>
                                    <m:t>𝑥</m:t>
                                  </m:r>
                                </m:den>
                              </m:f>
                              <m:r>
                                <a:rPr lang="en-US" i="1">
                                  <a:latin typeface="Cambria Math"/>
                                </a:rPr>
                                <m:t>𝑑𝑥</m:t>
                              </m:r>
                            </m:e>
                          </m:d>
                          <m:r>
                            <a:rPr lang="en-US" i="1">
                              <a:latin typeface="Cambria Math"/>
                            </a:rPr>
                            <m:t>×</m:t>
                          </m:r>
                          <m:r>
                            <a:rPr lang="en-US" i="1">
                              <a:latin typeface="Cambria Math"/>
                            </a:rPr>
                            <m:t>𝜋</m:t>
                          </m:r>
                          <m:sSup>
                            <m:sSupPr>
                              <m:ctrlPr>
                                <a:rPr lang="en-US" i="1">
                                  <a:latin typeface="Cambria Math"/>
                                </a:rPr>
                              </m:ctrlPr>
                            </m:sSupPr>
                            <m:e>
                              <m:r>
                                <a:rPr lang="en-US" i="1">
                                  <a:latin typeface="Cambria Math"/>
                                </a:rPr>
                                <m:t>𝑟</m:t>
                              </m:r>
                            </m:e>
                            <m:sup>
                              <m:r>
                                <a:rPr lang="en-US" i="1">
                                  <a:latin typeface="Cambria Math"/>
                                </a:rPr>
                                <m:t>2</m:t>
                              </m:r>
                            </m:sup>
                          </m:sSup>
                        </m:e>
                      </m:d>
                      <m:r>
                        <a:rPr lang="en-US" i="1">
                          <a:latin typeface="Cambria Math"/>
                        </a:rPr>
                        <m:t>−</m:t>
                      </m:r>
                      <m:r>
                        <a:rPr lang="en-US" i="1">
                          <a:latin typeface="Cambria Math"/>
                        </a:rPr>
                        <m:t>𝜏</m:t>
                      </m:r>
                      <m:r>
                        <a:rPr lang="en-US" i="1">
                          <a:latin typeface="Cambria Math"/>
                        </a:rPr>
                        <m:t>× </m:t>
                      </m:r>
                      <m:r>
                        <a:rPr lang="en-US" i="1">
                          <a:latin typeface="Cambria Math"/>
                        </a:rPr>
                        <m:t>2</m:t>
                      </m:r>
                      <m:r>
                        <a:rPr lang="en-US" i="1">
                          <a:latin typeface="Cambria Math"/>
                        </a:rPr>
                        <m:t>𝜋</m:t>
                      </m:r>
                      <m:r>
                        <a:rPr lang="en-US" i="1">
                          <a:latin typeface="Cambria Math"/>
                        </a:rPr>
                        <m:t>𝑟</m:t>
                      </m:r>
                      <m:r>
                        <a:rPr lang="en-US" i="1">
                          <a:latin typeface="Cambria Math"/>
                        </a:rPr>
                        <m:t>× </m:t>
                      </m:r>
                      <m:r>
                        <a:rPr lang="en-US" i="1">
                          <a:latin typeface="Cambria Math"/>
                        </a:rPr>
                        <m:t>𝑑𝑥</m:t>
                      </m:r>
                      <m:r>
                        <a:rPr lang="en-US" i="1">
                          <a:latin typeface="Cambria Math"/>
                        </a:rPr>
                        <m:t>=</m:t>
                      </m:r>
                      <m:r>
                        <a:rPr lang="en-US" i="1">
                          <a:latin typeface="Cambria Math"/>
                        </a:rPr>
                        <m:t>0</m:t>
                      </m:r>
                    </m:oMath>
                  </m:oMathPara>
                </a14:m>
                <a:endParaRPr lang="en-US" dirty="0"/>
              </a:p>
              <a:p>
                <a:pPr rtl="0"/>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r>
                            <a:rPr lang="en-US" i="1">
                              <a:latin typeface="Cambria Math"/>
                            </a:rPr>
                            <m:t>𝜕</m:t>
                          </m:r>
                          <m:r>
                            <a:rPr lang="en-US" i="1">
                              <a:latin typeface="Cambria Math"/>
                            </a:rPr>
                            <m:t>𝑃</m:t>
                          </m:r>
                        </m:num>
                        <m:den>
                          <m:r>
                            <a:rPr lang="en-US" i="1">
                              <a:latin typeface="Cambria Math"/>
                            </a:rPr>
                            <m:t>𝜕</m:t>
                          </m:r>
                          <m:r>
                            <a:rPr lang="en-US" i="1">
                              <a:latin typeface="Cambria Math"/>
                            </a:rPr>
                            <m:t>𝑥</m:t>
                          </m:r>
                        </m:den>
                      </m:f>
                      <m:r>
                        <a:rPr lang="en-US" i="1">
                          <a:latin typeface="Cambria Math"/>
                        </a:rPr>
                        <m:t>𝑑𝑥</m:t>
                      </m:r>
                      <m:r>
                        <a:rPr lang="en-US" i="1">
                          <a:latin typeface="Cambria Math"/>
                        </a:rPr>
                        <m:t>×</m:t>
                      </m:r>
                      <m:r>
                        <a:rPr lang="en-US" i="1">
                          <a:latin typeface="Cambria Math"/>
                        </a:rPr>
                        <m:t>𝜋</m:t>
                      </m:r>
                      <m:sSup>
                        <m:sSupPr>
                          <m:ctrlPr>
                            <a:rPr lang="en-US" i="1">
                              <a:latin typeface="Cambria Math"/>
                            </a:rPr>
                          </m:ctrlPr>
                        </m:sSupPr>
                        <m:e>
                          <m:r>
                            <a:rPr lang="en-US" i="1">
                              <a:latin typeface="Cambria Math"/>
                            </a:rPr>
                            <m:t>𝑟</m:t>
                          </m:r>
                        </m:e>
                        <m:sup>
                          <m:r>
                            <a:rPr lang="en-US" i="1">
                              <a:latin typeface="Cambria Math"/>
                            </a:rPr>
                            <m:t>2</m:t>
                          </m:r>
                        </m:sup>
                      </m:sSup>
                      <m:r>
                        <a:rPr lang="en-US" i="1">
                          <a:latin typeface="Cambria Math"/>
                        </a:rPr>
                        <m:t>−</m:t>
                      </m:r>
                      <m:r>
                        <a:rPr lang="en-US" i="1">
                          <a:latin typeface="Cambria Math"/>
                        </a:rPr>
                        <m:t>𝜏</m:t>
                      </m:r>
                      <m:r>
                        <a:rPr lang="en-US" i="1">
                          <a:latin typeface="Cambria Math"/>
                        </a:rPr>
                        <m:t>× </m:t>
                      </m:r>
                      <m:r>
                        <a:rPr lang="en-US" i="1">
                          <a:latin typeface="Cambria Math"/>
                        </a:rPr>
                        <m:t>2</m:t>
                      </m:r>
                      <m:r>
                        <a:rPr lang="en-US" i="1">
                          <a:latin typeface="Cambria Math"/>
                        </a:rPr>
                        <m:t>𝜋</m:t>
                      </m:r>
                      <m:r>
                        <a:rPr lang="en-US" i="1">
                          <a:latin typeface="Cambria Math"/>
                        </a:rPr>
                        <m:t>𝑟</m:t>
                      </m:r>
                      <m:r>
                        <a:rPr lang="en-US" i="1">
                          <a:latin typeface="Cambria Math"/>
                        </a:rPr>
                        <m:t>× </m:t>
                      </m:r>
                      <m:r>
                        <a:rPr lang="en-US" i="1">
                          <a:latin typeface="Cambria Math"/>
                        </a:rPr>
                        <m:t>𝑑𝑥</m:t>
                      </m:r>
                      <m:r>
                        <a:rPr lang="en-US" i="1">
                          <a:latin typeface="Cambria Math"/>
                        </a:rPr>
                        <m:t>=</m:t>
                      </m:r>
                      <m:r>
                        <a:rPr lang="en-US" i="1">
                          <a:latin typeface="Cambria Math"/>
                        </a:rPr>
                        <m:t>0</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𝜏</m:t>
                      </m:r>
                      <m:r>
                        <a:rPr lang="en-US" i="1">
                          <a:latin typeface="Cambria Math"/>
                        </a:rPr>
                        <m:t>=−</m:t>
                      </m:r>
                      <m:f>
                        <m:fPr>
                          <m:ctrlPr>
                            <a:rPr lang="en-US" i="1">
                              <a:latin typeface="Cambria Math"/>
                            </a:rPr>
                          </m:ctrlPr>
                        </m:fPr>
                        <m:num>
                          <m:r>
                            <a:rPr lang="en-US" i="1">
                              <a:latin typeface="Cambria Math"/>
                            </a:rPr>
                            <m:t>𝜕</m:t>
                          </m:r>
                          <m:r>
                            <a:rPr lang="en-US" i="1">
                              <a:latin typeface="Cambria Math"/>
                            </a:rPr>
                            <m:t>𝑃</m:t>
                          </m:r>
                        </m:num>
                        <m:den>
                          <m:r>
                            <a:rPr lang="en-US" i="1">
                              <a:latin typeface="Cambria Math"/>
                            </a:rPr>
                            <m:t>𝜕</m:t>
                          </m:r>
                          <m:r>
                            <a:rPr lang="en-US" i="1">
                              <a:latin typeface="Cambria Math"/>
                            </a:rPr>
                            <m:t>𝑥</m:t>
                          </m:r>
                        </m:den>
                      </m:f>
                      <m:r>
                        <a:rPr lang="en-US" i="1">
                          <a:latin typeface="Cambria Math"/>
                        </a:rPr>
                        <m:t>×</m:t>
                      </m:r>
                      <m:f>
                        <m:fPr>
                          <m:ctrlPr>
                            <a:rPr lang="en-US" i="1">
                              <a:latin typeface="Cambria Math"/>
                            </a:rPr>
                          </m:ctrlPr>
                        </m:fPr>
                        <m:num>
                          <m:r>
                            <a:rPr lang="en-US" i="1">
                              <a:latin typeface="Cambria Math"/>
                            </a:rPr>
                            <m:t>𝑟</m:t>
                          </m:r>
                        </m:num>
                        <m:den>
                          <m:r>
                            <a:rPr lang="en-US" i="1">
                              <a:latin typeface="Cambria Math"/>
                            </a:rPr>
                            <m:t>2</m:t>
                          </m:r>
                        </m:den>
                      </m:f>
                      <m:r>
                        <a:rPr lang="en-US" i="1">
                          <a:latin typeface="Cambria Math"/>
                        </a:rPr>
                        <m:t> </m:t>
                      </m:r>
                    </m:oMath>
                  </m:oMathPara>
                </a14:m>
                <a:endParaRPr lang="ar-SA" dirty="0"/>
              </a:p>
            </p:txBody>
          </p:sp>
        </mc:Choice>
        <mc:Fallback xmlns="">
          <p:sp>
            <p:nvSpPr>
              <p:cNvPr id="4" name="Rectangle 3"/>
              <p:cNvSpPr>
                <a:spLocks noRot="1" noChangeAspect="1" noMove="1" noResize="1" noEditPoints="1" noAdjustHandles="1" noChangeArrowheads="1" noChangeShapeType="1" noTextEdit="1"/>
              </p:cNvSpPr>
              <p:nvPr/>
            </p:nvSpPr>
            <p:spPr>
              <a:xfrm>
                <a:off x="2123728" y="4664757"/>
                <a:ext cx="4572000" cy="2045047"/>
              </a:xfrm>
              <a:prstGeom prst="rect">
                <a:avLst/>
              </a:prstGeom>
              <a:blipFill rotWithShape="1">
                <a:blip r:embed="rId3"/>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2187383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1588" y="923334"/>
            <a:ext cx="438795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Eqn. (1) indicates that the shear stress varies linearly across the section (see the next Fig.). Its value is zero at the centre of pipe (r = 0) and maximum at the pipe wall </a:t>
            </a:r>
            <a:endParaRPr kumimoji="0" lang="en-US" altLang="ar-S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970" y="965998"/>
            <a:ext cx="3458462" cy="2102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3284984"/>
            <a:ext cx="66484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479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19"/>
            <a:ext cx="7546015" cy="293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578721" y="4221088"/>
                <a:ext cx="4165885" cy="1190711"/>
              </a:xfrm>
              <a:prstGeom prst="rect">
                <a:avLst/>
              </a:prstGeom>
            </p:spPr>
            <p:txBody>
              <a:bodyPr wrap="square">
                <a:spAutoFit/>
              </a:bodyPr>
              <a:lstStyle/>
              <a:p>
                <a:pPr algn="just" rtl="0"/>
                <a:r>
                  <a:rPr lang="en-US" sz="1600" dirty="0"/>
                  <a:t>In the above equation, values of  </a:t>
                </a:r>
                <a14:m>
                  <m:oMath xmlns:m="http://schemas.openxmlformats.org/officeDocument/2006/math">
                    <m:f>
                      <m:fPr>
                        <m:ctrlPr>
                          <a:rPr lang="en-US" sz="1600" i="1">
                            <a:latin typeface="Cambria Math"/>
                          </a:rPr>
                        </m:ctrlPr>
                      </m:fPr>
                      <m:num>
                        <m:r>
                          <a:rPr lang="en-US" sz="1600" i="1">
                            <a:latin typeface="Cambria Math"/>
                          </a:rPr>
                          <m:t>𝜕</m:t>
                        </m:r>
                        <m:r>
                          <a:rPr lang="en-US" sz="1600" i="1">
                            <a:latin typeface="Cambria Math"/>
                          </a:rPr>
                          <m:t>𝑃</m:t>
                        </m:r>
                      </m:num>
                      <m:den>
                        <m:r>
                          <a:rPr lang="en-US" sz="1600" i="1">
                            <a:latin typeface="Cambria Math"/>
                          </a:rPr>
                          <m:t>𝜕</m:t>
                        </m:r>
                        <m:r>
                          <a:rPr lang="en-US" sz="1600" i="1">
                            <a:latin typeface="Cambria Math"/>
                          </a:rPr>
                          <m:t>𝑥</m:t>
                        </m:r>
                      </m:den>
                    </m:f>
                  </m:oMath>
                </a14:m>
                <a:r>
                  <a:rPr lang="en-US" sz="1600" dirty="0"/>
                  <a:t> and R are constant, which means the velocity, u varies with the square of </a:t>
                </a:r>
                <a:r>
                  <a:rPr lang="en-US" sz="1600" i="1" dirty="0"/>
                  <a:t>r</a:t>
                </a:r>
                <a:r>
                  <a:rPr lang="en-US" sz="1600" dirty="0"/>
                  <a:t>. The equation is equation of parabola.</a:t>
                </a:r>
                <a:endParaRPr lang="ar-SA" sz="1600" dirty="0"/>
              </a:p>
            </p:txBody>
          </p:sp>
        </mc:Choice>
        <mc:Fallback xmlns="">
          <p:sp>
            <p:nvSpPr>
              <p:cNvPr id="2" name="Rectangle 1"/>
              <p:cNvSpPr>
                <a:spLocks noRot="1" noChangeAspect="1" noMove="1" noResize="1" noEditPoints="1" noAdjustHandles="1" noChangeArrowheads="1" noChangeShapeType="1" noTextEdit="1"/>
              </p:cNvSpPr>
              <p:nvPr/>
            </p:nvSpPr>
            <p:spPr>
              <a:xfrm>
                <a:off x="578721" y="4221088"/>
                <a:ext cx="4165885" cy="1190711"/>
              </a:xfrm>
              <a:prstGeom prst="rect">
                <a:avLst/>
              </a:prstGeom>
              <a:blipFill rotWithShape="1">
                <a:blip r:embed="rId3"/>
                <a:stretch>
                  <a:fillRect l="-878" r="-732" b="-5612"/>
                </a:stretch>
              </a:blipFill>
            </p:spPr>
            <p:txBody>
              <a:bodyPr/>
              <a:lstStyle/>
              <a:p>
                <a:r>
                  <a:rPr lang="ar-SA">
                    <a:noFill/>
                  </a:rPr>
                  <a:t> </a:t>
                </a:r>
              </a:p>
            </p:txBody>
          </p:sp>
        </mc:Fallback>
      </mc:AlternateContent>
      <p:pic>
        <p:nvPicPr>
          <p:cNvPr id="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958" y="4022205"/>
            <a:ext cx="3552657" cy="216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43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2847" y="908720"/>
                <a:ext cx="7992888" cy="3688254"/>
              </a:xfrm>
              <a:prstGeom prst="rect">
                <a:avLst/>
              </a:prstGeom>
            </p:spPr>
            <p:txBody>
              <a:bodyPr wrap="square">
                <a:spAutoFit/>
              </a:bodyPr>
              <a:lstStyle/>
              <a:p>
                <a:pPr algn="just" rtl="0"/>
                <a:r>
                  <a:rPr lang="en-US" b="1" dirty="0"/>
                  <a:t>Ratio of maximum velocity to average </a:t>
                </a:r>
                <a:r>
                  <a:rPr lang="en-US" b="1" dirty="0" smtClean="0"/>
                  <a:t>velocity</a:t>
                </a:r>
              </a:p>
              <a:p>
                <a:pPr algn="just" rtl="0"/>
                <a:endParaRPr lang="en-US" b="1" dirty="0"/>
              </a:p>
              <a:p>
                <a:pPr algn="just" rtl="0"/>
                <a:endParaRPr lang="en-US" dirty="0"/>
              </a:p>
              <a:p>
                <a:pPr algn="just" rtl="0"/>
                <a:r>
                  <a:rPr lang="en-US" dirty="0"/>
                  <a:t>The velocity is maximum, when r = </a:t>
                </a:r>
                <a:r>
                  <a:rPr lang="en-US" dirty="0" smtClean="0"/>
                  <a:t>0 </a:t>
                </a:r>
                <a:r>
                  <a:rPr lang="en-US" dirty="0"/>
                  <a:t>in the equation. Thus maximum velocity, </a:t>
                </a:r>
                <a14:m>
                  <m:oMath xmlns:m="http://schemas.openxmlformats.org/officeDocument/2006/math">
                    <m:sSub>
                      <m:sSubPr>
                        <m:ctrlPr>
                          <a:rPr lang="en-US" i="1">
                            <a:latin typeface="Cambria Math"/>
                          </a:rPr>
                        </m:ctrlPr>
                      </m:sSubPr>
                      <m:e>
                        <m:r>
                          <a:rPr lang="en-US" i="1">
                            <a:latin typeface="Cambria Math"/>
                          </a:rPr>
                          <m:t>𝑈</m:t>
                        </m:r>
                      </m:e>
                      <m:sub>
                        <m:r>
                          <a:rPr lang="en-US" i="1">
                            <a:latin typeface="Cambria Math"/>
                          </a:rPr>
                          <m:t>𝑚𝑎𝑥</m:t>
                        </m:r>
                      </m:sub>
                    </m:sSub>
                  </m:oMath>
                </a14:m>
                <a:r>
                  <a:rPr lang="en-US" dirty="0"/>
                  <a:t> is obtained as</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𝑈</m:t>
                          </m:r>
                        </m:e>
                        <m:sub>
                          <m:r>
                            <a:rPr lang="en-US" i="1">
                              <a:latin typeface="Cambria Math"/>
                            </a:rPr>
                            <m:t>𝑚𝑎𝑥</m:t>
                          </m:r>
                        </m:sub>
                      </m:sSub>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r>
                            <a:rPr lang="en-US" i="1">
                              <a:latin typeface="Cambria Math"/>
                            </a:rPr>
                            <m:t>𝜇</m:t>
                          </m:r>
                        </m:den>
                      </m:f>
                      <m:f>
                        <m:fPr>
                          <m:ctrlPr>
                            <a:rPr lang="en-US" i="1">
                              <a:latin typeface="Cambria Math"/>
                            </a:rPr>
                          </m:ctrlPr>
                        </m:fPr>
                        <m:num>
                          <m:r>
                            <a:rPr lang="en-US" i="1">
                              <a:latin typeface="Cambria Math"/>
                            </a:rPr>
                            <m:t>𝜕</m:t>
                          </m:r>
                          <m:r>
                            <a:rPr lang="en-US" i="1">
                              <a:latin typeface="Cambria Math"/>
                            </a:rPr>
                            <m:t>𝑃</m:t>
                          </m:r>
                        </m:num>
                        <m:den>
                          <m:r>
                            <a:rPr lang="en-US" i="1">
                              <a:latin typeface="Cambria Math"/>
                            </a:rPr>
                            <m:t>𝜕</m:t>
                          </m:r>
                          <m:r>
                            <a:rPr lang="en-US" i="1">
                              <a:latin typeface="Cambria Math"/>
                            </a:rPr>
                            <m:t>𝑥</m:t>
                          </m:r>
                        </m:den>
                      </m:f>
                      <m:sSup>
                        <m:sSupPr>
                          <m:ctrlPr>
                            <a:rPr lang="en-US" i="1">
                              <a:latin typeface="Cambria Math"/>
                            </a:rPr>
                          </m:ctrlPr>
                        </m:sSupPr>
                        <m:e>
                          <m:r>
                            <a:rPr lang="en-US" i="1">
                              <a:latin typeface="Cambria Math"/>
                            </a:rPr>
                            <m:t>𝑅</m:t>
                          </m:r>
                        </m:e>
                        <m:sup>
                          <m:r>
                            <a:rPr lang="en-US" i="1">
                              <a:latin typeface="Cambria Math"/>
                            </a:rPr>
                            <m:t>2</m:t>
                          </m:r>
                        </m:sup>
                      </m:sSup>
                    </m:oMath>
                  </m:oMathPara>
                </a14:m>
                <a:endParaRPr lang="en-US" dirty="0"/>
              </a:p>
              <a:p>
                <a:pPr algn="just" rtl="0"/>
                <a:r>
                  <a:rPr lang="en-US" dirty="0"/>
                  <a:t>Let the average velocity, </a:t>
                </a:r>
                <a14:m>
                  <m:oMath xmlns:m="http://schemas.openxmlformats.org/officeDocument/2006/math">
                    <m:acc>
                      <m:accPr>
                        <m:chr m:val="̅"/>
                        <m:ctrlPr>
                          <a:rPr lang="en-US" i="1">
                            <a:latin typeface="Cambria Math"/>
                          </a:rPr>
                        </m:ctrlPr>
                      </m:accPr>
                      <m:e>
                        <m:r>
                          <a:rPr lang="en-US" i="1">
                            <a:latin typeface="Cambria Math"/>
                          </a:rPr>
                          <m:t>𝑢</m:t>
                        </m:r>
                      </m:e>
                    </m:acc>
                  </m:oMath>
                </a14:m>
                <a:r>
                  <a:rPr lang="en-US" dirty="0"/>
                  <a:t> to be</a:t>
                </a:r>
              </a:p>
              <a:p>
                <a:pPr algn="just" rtl="0"/>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𝑢</m:t>
                          </m:r>
                        </m:e>
                      </m:acc>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𝑈</m:t>
                              </m:r>
                            </m:e>
                            <m:sub>
                              <m:r>
                                <a:rPr lang="en-US" i="1">
                                  <a:latin typeface="Cambria Math"/>
                                </a:rPr>
                                <m:t>𝑚𝑎𝑥</m:t>
                              </m:r>
                            </m:sub>
                          </m:sSub>
                        </m:num>
                        <m:den>
                          <m:r>
                            <a:rPr lang="en-US" i="1">
                              <a:latin typeface="Cambria Math"/>
                            </a:rPr>
                            <m:t>2</m:t>
                          </m:r>
                        </m:den>
                      </m:f>
                    </m:oMath>
                  </m:oMathPara>
                </a14:m>
                <a:endParaRPr lang="en-US" dirty="0"/>
              </a:p>
              <a:p>
                <a:pPr algn="just" rtl="0"/>
                <a:r>
                  <a:rPr lang="en-US" dirty="0"/>
                  <a:t>So </a:t>
                </a:r>
              </a:p>
              <a:p>
                <a:pPr algn="just" rtl="0"/>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𝑢</m:t>
                          </m:r>
                        </m:e>
                      </m:acc>
                      <m:r>
                        <a:rPr lang="en-US" i="1">
                          <a:latin typeface="Cambria Math"/>
                        </a:rPr>
                        <m:t>=−</m:t>
                      </m:r>
                      <m:f>
                        <m:fPr>
                          <m:ctrlPr>
                            <a:rPr lang="en-US" i="1">
                              <a:latin typeface="Cambria Math"/>
                            </a:rPr>
                          </m:ctrlPr>
                        </m:fPr>
                        <m:num>
                          <m:r>
                            <a:rPr lang="en-US" i="1">
                              <a:latin typeface="Cambria Math"/>
                            </a:rPr>
                            <m:t>1</m:t>
                          </m:r>
                        </m:num>
                        <m:den>
                          <m:r>
                            <a:rPr lang="en-US" i="1">
                              <a:latin typeface="Cambria Math"/>
                            </a:rPr>
                            <m:t>8</m:t>
                          </m:r>
                          <m:r>
                            <a:rPr lang="en-US" i="1">
                              <a:latin typeface="Cambria Math"/>
                            </a:rPr>
                            <m:t>𝜇</m:t>
                          </m:r>
                        </m:den>
                      </m:f>
                      <m:f>
                        <m:fPr>
                          <m:ctrlPr>
                            <a:rPr lang="en-US" i="1">
                              <a:latin typeface="Cambria Math"/>
                            </a:rPr>
                          </m:ctrlPr>
                        </m:fPr>
                        <m:num>
                          <m:r>
                            <a:rPr lang="en-US" i="1">
                              <a:latin typeface="Cambria Math"/>
                            </a:rPr>
                            <m:t>𝜕</m:t>
                          </m:r>
                          <m:r>
                            <a:rPr lang="en-US" i="1">
                              <a:latin typeface="Cambria Math"/>
                            </a:rPr>
                            <m:t>𝑃</m:t>
                          </m:r>
                        </m:num>
                        <m:den>
                          <m:r>
                            <a:rPr lang="en-US" i="1">
                              <a:latin typeface="Cambria Math"/>
                            </a:rPr>
                            <m:t>𝜕</m:t>
                          </m:r>
                          <m:r>
                            <a:rPr lang="en-US" i="1">
                              <a:latin typeface="Cambria Math"/>
                            </a:rPr>
                            <m:t>𝑥</m:t>
                          </m:r>
                        </m:den>
                      </m:f>
                      <m:sSup>
                        <m:sSupPr>
                          <m:ctrlPr>
                            <a:rPr lang="en-US" i="1">
                              <a:latin typeface="Cambria Math"/>
                            </a:rPr>
                          </m:ctrlPr>
                        </m:sSupPr>
                        <m:e>
                          <m:r>
                            <a:rPr lang="en-US" i="1">
                              <a:latin typeface="Cambria Math"/>
                            </a:rPr>
                            <m:t>𝑅</m:t>
                          </m:r>
                        </m:e>
                        <m:sup>
                          <m:r>
                            <a:rPr lang="en-US" i="1">
                              <a:latin typeface="Cambria Math"/>
                            </a:rPr>
                            <m:t>2</m:t>
                          </m:r>
                        </m:sup>
                      </m:sSup>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82847" y="908720"/>
                <a:ext cx="7992888" cy="3688254"/>
              </a:xfrm>
              <a:prstGeom prst="rect">
                <a:avLst/>
              </a:prstGeom>
              <a:blipFill rotWithShape="1">
                <a:blip r:embed="rId2"/>
                <a:stretch>
                  <a:fillRect l="-686" t="-826" r="-610"/>
                </a:stretch>
              </a:blipFill>
            </p:spPr>
            <p:txBody>
              <a:bodyPr/>
              <a:lstStyle/>
              <a:p>
                <a:r>
                  <a:rPr lang="ar-SA">
                    <a:noFill/>
                  </a:rPr>
                  <a:t> </a:t>
                </a:r>
              </a:p>
            </p:txBody>
          </p:sp>
        </mc:Fallback>
      </mc:AlternateContent>
    </p:spTree>
    <p:extLst>
      <p:ext uri="{BB962C8B-B14F-4D97-AF65-F5344CB8AC3E}">
        <p14:creationId xmlns:p14="http://schemas.microsoft.com/office/powerpoint/2010/main" val="3623394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biLevel thresh="75000"/>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9552" y="764704"/>
            <a:ext cx="8136904" cy="5760640"/>
          </a:xfrm>
          <a:prstGeom prst="rect">
            <a:avLst/>
          </a:prstGeom>
          <a:noFill/>
          <a:ln>
            <a:noFill/>
          </a:ln>
        </p:spPr>
      </p:pic>
    </p:spTree>
    <p:extLst>
      <p:ext uri="{BB962C8B-B14F-4D97-AF65-F5344CB8AC3E}">
        <p14:creationId xmlns:p14="http://schemas.microsoft.com/office/powerpoint/2010/main" val="1268789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614363"/>
            <a:ext cx="848677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984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a:stretch>
            <a:fillRect/>
          </a:stretch>
        </p:blipFill>
        <p:spPr bwMode="auto">
          <a:xfrm>
            <a:off x="611560" y="836712"/>
            <a:ext cx="7632848" cy="5328592"/>
          </a:xfrm>
          <a:prstGeom prst="rect">
            <a:avLst/>
          </a:prstGeom>
          <a:noFill/>
          <a:ln w="9525">
            <a:noFill/>
            <a:miter lim="800000"/>
            <a:headEnd/>
            <a:tailEnd/>
          </a:ln>
        </p:spPr>
      </p:pic>
    </p:spTree>
    <p:extLst>
      <p:ext uri="{BB962C8B-B14F-4D97-AF65-F5344CB8AC3E}">
        <p14:creationId xmlns:p14="http://schemas.microsoft.com/office/powerpoint/2010/main" val="1218367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08720"/>
            <a:ext cx="3716081" cy="369332"/>
          </a:xfrm>
          <a:prstGeom prst="rect">
            <a:avLst/>
          </a:prstGeom>
        </p:spPr>
        <p:txBody>
          <a:bodyPr wrap="none">
            <a:spAutoFit/>
          </a:bodyPr>
          <a:lstStyle/>
          <a:p>
            <a:pPr rtl="0"/>
            <a:r>
              <a:rPr lang="en-US" b="1" dirty="0"/>
              <a:t>Pressure Drop and Head Loss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755576" y="1628800"/>
                <a:ext cx="4572000" cy="912942"/>
              </a:xfrm>
              <a:prstGeom prst="rect">
                <a:avLst/>
              </a:prstGeom>
            </p:spPr>
            <p:txBody>
              <a:bodyPr>
                <a:spAutoFit/>
              </a:bodyPr>
              <a:lstStyle/>
              <a:p>
                <a:pPr rtl="0"/>
                <a:r>
                  <a:rPr lang="en-US" dirty="0"/>
                  <a:t>From (Hagen Poiseuille) equation we have</a:t>
                </a:r>
              </a:p>
              <a:p>
                <a:pPr rtl="0"/>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𝑃</m:t>
                      </m:r>
                      <m:r>
                        <a:rPr lang="en-US" i="1">
                          <a:latin typeface="Cambria Math"/>
                        </a:rPr>
                        <m:t>=</m:t>
                      </m:r>
                      <m:sSub>
                        <m:sSubPr>
                          <m:ctrlPr>
                            <a:rPr lang="en-US" i="1">
                              <a:latin typeface="Cambria Math"/>
                            </a:rPr>
                          </m:ctrlPr>
                        </m:sSubPr>
                        <m:e>
                          <m:r>
                            <a:rPr lang="en-US" i="1">
                              <a:latin typeface="Cambria Math"/>
                            </a:rPr>
                            <m:t>𝑃</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𝑃</m:t>
                          </m:r>
                        </m:e>
                        <m:sub>
                          <m:r>
                            <a:rPr lang="en-US" i="1">
                              <a:latin typeface="Cambria Math"/>
                            </a:rPr>
                            <m:t>2</m:t>
                          </m:r>
                        </m:sub>
                      </m:sSub>
                      <m:r>
                        <a:rPr lang="en-US" i="1">
                          <a:latin typeface="Cambria Math"/>
                        </a:rPr>
                        <m:t>=</m:t>
                      </m:r>
                      <m:f>
                        <m:fPr>
                          <m:ctrlPr>
                            <a:rPr lang="en-US" i="1">
                              <a:latin typeface="Cambria Math"/>
                            </a:rPr>
                          </m:ctrlPr>
                        </m:fPr>
                        <m:num>
                          <m:r>
                            <a:rPr lang="en-US" i="1">
                              <a:latin typeface="Cambria Math"/>
                            </a:rPr>
                            <m:t>32</m:t>
                          </m:r>
                          <m:r>
                            <a:rPr lang="en-US" i="1">
                              <a:latin typeface="Cambria Math"/>
                            </a:rPr>
                            <m:t>𝜇</m:t>
                          </m:r>
                          <m:r>
                            <a:rPr lang="en-US" i="1">
                              <a:latin typeface="Cambria Math"/>
                            </a:rPr>
                            <m:t>𝐿</m:t>
                          </m:r>
                          <m:acc>
                            <m:accPr>
                              <m:chr m:val="̅"/>
                              <m:ctrlPr>
                                <a:rPr lang="en-US" i="1">
                                  <a:latin typeface="Cambria Math"/>
                                </a:rPr>
                              </m:ctrlPr>
                            </m:accPr>
                            <m:e>
                              <m:r>
                                <a:rPr lang="en-US" i="1">
                                  <a:latin typeface="Cambria Math"/>
                                </a:rPr>
                                <m:t>𝑢</m:t>
                              </m:r>
                            </m:e>
                          </m:acc>
                        </m:num>
                        <m:den>
                          <m:sSup>
                            <m:sSupPr>
                              <m:ctrlPr>
                                <a:rPr lang="en-US" i="1">
                                  <a:latin typeface="Cambria Math"/>
                                </a:rPr>
                              </m:ctrlPr>
                            </m:sSupPr>
                            <m:e>
                              <m:r>
                                <a:rPr lang="en-US" i="1">
                                  <a:latin typeface="Cambria Math"/>
                                </a:rPr>
                                <m:t>𝐷</m:t>
                              </m:r>
                            </m:e>
                            <m:sup>
                              <m:r>
                                <a:rPr lang="en-US" i="1">
                                  <a:latin typeface="Cambria Math"/>
                                </a:rPr>
                                <m:t>2</m:t>
                              </m:r>
                            </m:sup>
                          </m:sSup>
                        </m:den>
                      </m:f>
                      <m:r>
                        <a:rPr lang="en-US" i="1">
                          <a:latin typeface="Cambria Math"/>
                        </a:rPr>
                        <m:t>                   (</m:t>
                      </m:r>
                      <m:r>
                        <a:rPr lang="en-US" i="1">
                          <a:latin typeface="Cambria Math"/>
                        </a:rPr>
                        <m:t>𝑎</m:t>
                      </m:r>
                      <m:r>
                        <a:rPr lang="en-US" i="1">
                          <a:latin typeface="Cambria Math"/>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55576" y="1628800"/>
                <a:ext cx="4572000" cy="912942"/>
              </a:xfrm>
              <a:prstGeom prst="rect">
                <a:avLst/>
              </a:prstGeom>
              <a:blipFill rotWithShape="1">
                <a:blip r:embed="rId2"/>
                <a:stretch>
                  <a:fillRect t="-3333" r="-106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39552" y="2524550"/>
                <a:ext cx="8136904" cy="584775"/>
              </a:xfrm>
              <a:prstGeom prst="rect">
                <a:avLst/>
              </a:prstGeom>
            </p:spPr>
            <p:txBody>
              <a:bodyPr wrap="square">
                <a:spAutoFit/>
              </a:bodyPr>
              <a:lstStyle/>
              <a:p>
                <a:pPr algn="just" rtl="0"/>
                <a:r>
                  <a:rPr lang="en-US" sz="1600" dirty="0"/>
                  <a:t>Note from Eq. (a) that the pressure drop is proportional to the viscosity </a:t>
                </a:r>
                <a14:m>
                  <m:oMath xmlns:m="http://schemas.openxmlformats.org/officeDocument/2006/math">
                    <m:r>
                      <a:rPr lang="en-US" sz="1600" i="1">
                        <a:latin typeface="Cambria Math"/>
                      </a:rPr>
                      <m:t>𝜇</m:t>
                    </m:r>
                  </m:oMath>
                </a14:m>
                <a:r>
                  <a:rPr lang="en-US" sz="1600" dirty="0"/>
                  <a:t> of the fluid, and </a:t>
                </a:r>
                <a14:m>
                  <m:oMath xmlns:m="http://schemas.openxmlformats.org/officeDocument/2006/math">
                    <m:r>
                      <a:rPr lang="en-US" sz="1600" i="1">
                        <a:latin typeface="Cambria Math"/>
                      </a:rPr>
                      <m:t>∆</m:t>
                    </m:r>
                    <m:r>
                      <a:rPr lang="en-US" sz="1600" i="1">
                        <a:latin typeface="Cambria Math"/>
                      </a:rPr>
                      <m:t>𝑃</m:t>
                    </m:r>
                  </m:oMath>
                </a14:m>
                <a:r>
                  <a:rPr lang="en-US" sz="1600" i="1" dirty="0"/>
                  <a:t> </a:t>
                </a:r>
                <a:r>
                  <a:rPr lang="en-US" sz="1600" dirty="0"/>
                  <a:t>would be zero if there were no friction. </a:t>
                </a:r>
                <a:endParaRPr lang="ar-SA" sz="1600" dirty="0"/>
              </a:p>
            </p:txBody>
          </p:sp>
        </mc:Choice>
        <mc:Fallback xmlns="">
          <p:sp>
            <p:nvSpPr>
              <p:cNvPr id="4" name="Rectangle 3"/>
              <p:cNvSpPr>
                <a:spLocks noRot="1" noChangeAspect="1" noMove="1" noResize="1" noEditPoints="1" noAdjustHandles="1" noChangeArrowheads="1" noChangeShapeType="1" noTextEdit="1"/>
              </p:cNvSpPr>
              <p:nvPr/>
            </p:nvSpPr>
            <p:spPr>
              <a:xfrm>
                <a:off x="539552" y="2524550"/>
                <a:ext cx="8136904" cy="584775"/>
              </a:xfrm>
              <a:prstGeom prst="rect">
                <a:avLst/>
              </a:prstGeom>
              <a:blipFill rotWithShape="1">
                <a:blip r:embed="rId3"/>
                <a:stretch>
                  <a:fillRect l="-450" t="-3125" r="-450" b="-12500"/>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9552" y="3284984"/>
                <a:ext cx="7920880" cy="2318776"/>
              </a:xfrm>
              <a:prstGeom prst="rect">
                <a:avLst/>
              </a:prstGeom>
            </p:spPr>
            <p:txBody>
              <a:bodyPr wrap="square">
                <a:spAutoFit/>
              </a:bodyPr>
              <a:lstStyle/>
              <a:p>
                <a:pPr algn="just" rtl="0"/>
                <a:r>
                  <a:rPr lang="en-US" dirty="0"/>
                  <a:t>In practice, it is convenient to express the pressure loss for all types </a:t>
                </a:r>
                <a:r>
                  <a:rPr lang="en-US" dirty="0" smtClean="0"/>
                  <a:t>of fully </a:t>
                </a:r>
                <a:r>
                  <a:rPr lang="en-US" dirty="0"/>
                  <a:t>developed internal flows </a:t>
                </a:r>
                <a:endParaRPr lang="en-US" dirty="0" smtClean="0"/>
              </a:p>
              <a:p>
                <a:pPr marL="285750" indent="-285750" algn="just" rtl="0">
                  <a:buFont typeface="Arial" panose="020B0604020202020204" pitchFamily="34" charset="0"/>
                  <a:buChar char="•"/>
                </a:pPr>
                <a:r>
                  <a:rPr lang="en-US" dirty="0" smtClean="0"/>
                  <a:t>laminar </a:t>
                </a:r>
                <a:r>
                  <a:rPr lang="en-US" dirty="0"/>
                  <a:t>or turbulent </a:t>
                </a:r>
                <a:r>
                  <a:rPr lang="en-US" dirty="0" smtClean="0"/>
                  <a:t>flows </a:t>
                </a:r>
              </a:p>
              <a:p>
                <a:pPr marL="285750" indent="-285750" algn="just" rtl="0">
                  <a:buFont typeface="Arial" panose="020B0604020202020204" pitchFamily="34" charset="0"/>
                  <a:buChar char="•"/>
                </a:pPr>
                <a:r>
                  <a:rPr lang="en-US" dirty="0" smtClean="0"/>
                  <a:t>circular </a:t>
                </a:r>
                <a:r>
                  <a:rPr lang="en-US" dirty="0"/>
                  <a:t>or noncircular </a:t>
                </a:r>
                <a:r>
                  <a:rPr lang="en-US" dirty="0" smtClean="0"/>
                  <a:t>pipes</a:t>
                </a:r>
              </a:p>
              <a:p>
                <a:pPr marL="285750" indent="-285750" algn="just" rtl="0">
                  <a:buFont typeface="Arial" panose="020B0604020202020204" pitchFamily="34" charset="0"/>
                  <a:buChar char="•"/>
                </a:pPr>
                <a:r>
                  <a:rPr lang="en-US" dirty="0" smtClean="0"/>
                  <a:t>smooth </a:t>
                </a:r>
                <a:r>
                  <a:rPr lang="en-US" dirty="0"/>
                  <a:t>or rough </a:t>
                </a:r>
                <a:r>
                  <a:rPr lang="en-US" dirty="0" smtClean="0"/>
                  <a:t>surfaces</a:t>
                </a:r>
              </a:p>
              <a:p>
                <a:pPr marL="285750" indent="-285750" algn="just" rtl="0">
                  <a:buFont typeface="Arial" panose="020B0604020202020204" pitchFamily="34" charset="0"/>
                  <a:buChar char="•"/>
                </a:pPr>
                <a:r>
                  <a:rPr lang="en-US" dirty="0" smtClean="0"/>
                  <a:t>horizontal </a:t>
                </a:r>
                <a:r>
                  <a:rPr lang="en-US" dirty="0"/>
                  <a:t>or inclined pipes</a:t>
                </a:r>
                <a:endParaRPr lang="en-US" dirty="0" smtClean="0"/>
              </a:p>
              <a:p>
                <a:pPr algn="just" rtl="0"/>
                <a14:m>
                  <m:oMathPara xmlns:m="http://schemas.openxmlformats.org/officeDocument/2006/math">
                    <m:oMathParaPr>
                      <m:jc m:val="centerGroup"/>
                    </m:oMathParaPr>
                    <m:oMath xmlns:m="http://schemas.openxmlformats.org/officeDocument/2006/math">
                      <m:r>
                        <a:rPr lang="en-US" i="1">
                          <a:latin typeface="Cambria Math"/>
                        </a:rPr>
                        <m:t>∆</m:t>
                      </m:r>
                      <m:sSub>
                        <m:sSubPr>
                          <m:ctrlPr>
                            <a:rPr lang="en-US" i="1">
                              <a:latin typeface="Cambria Math"/>
                            </a:rPr>
                          </m:ctrlPr>
                        </m:sSubPr>
                        <m:e>
                          <m:r>
                            <a:rPr lang="en-US" i="1">
                              <a:latin typeface="Cambria Math"/>
                            </a:rPr>
                            <m:t>𝑃</m:t>
                          </m:r>
                        </m:e>
                        <m:sub>
                          <m:r>
                            <a:rPr lang="en-US" i="1">
                              <a:latin typeface="Cambria Math"/>
                            </a:rPr>
                            <m:t>𝐿</m:t>
                          </m:r>
                        </m:sub>
                      </m:sSub>
                      <m:r>
                        <a:rPr lang="en-US" i="1">
                          <a:latin typeface="Cambria Math"/>
                        </a:rPr>
                        <m:t>=</m:t>
                      </m:r>
                      <m:r>
                        <a:rPr lang="en-US" i="1">
                          <a:latin typeface="Cambria Math"/>
                        </a:rPr>
                        <m:t>𝑓</m:t>
                      </m:r>
                      <m:f>
                        <m:fPr>
                          <m:ctrlPr>
                            <a:rPr lang="en-US" i="1">
                              <a:latin typeface="Cambria Math"/>
                            </a:rPr>
                          </m:ctrlPr>
                        </m:fPr>
                        <m:num>
                          <m:r>
                            <a:rPr lang="en-US" i="1">
                              <a:latin typeface="Cambria Math"/>
                            </a:rPr>
                            <m:t>𝐿</m:t>
                          </m:r>
                        </m:num>
                        <m:den>
                          <m:r>
                            <a:rPr lang="en-US" i="1">
                              <a:latin typeface="Cambria Math"/>
                            </a:rPr>
                            <m:t>𝐷</m:t>
                          </m:r>
                        </m:den>
                      </m:f>
                      <m:f>
                        <m:fPr>
                          <m:ctrlPr>
                            <a:rPr lang="en-US" i="1">
                              <a:latin typeface="Cambria Math"/>
                            </a:rPr>
                          </m:ctrlPr>
                        </m:fPr>
                        <m:num>
                          <m:r>
                            <a:rPr lang="en-US" i="1">
                              <a:latin typeface="Cambria Math"/>
                            </a:rPr>
                            <m:t>𝜌</m:t>
                          </m:r>
                          <m:sSup>
                            <m:sSupPr>
                              <m:ctrlPr>
                                <a:rPr lang="en-US" i="1">
                                  <a:latin typeface="Cambria Math"/>
                                </a:rPr>
                              </m:ctrlPr>
                            </m:sSupPr>
                            <m:e>
                              <m:acc>
                                <m:accPr>
                                  <m:chr m:val="̅"/>
                                  <m:ctrlPr>
                                    <a:rPr lang="en-US" i="1">
                                      <a:latin typeface="Cambria Math"/>
                                    </a:rPr>
                                  </m:ctrlPr>
                                </m:accPr>
                                <m:e>
                                  <m:r>
                                    <a:rPr lang="en-US" i="1">
                                      <a:latin typeface="Cambria Math"/>
                                    </a:rPr>
                                    <m:t>𝑢</m:t>
                                  </m:r>
                                </m:e>
                              </m:acc>
                            </m:e>
                            <m:sup>
                              <m:r>
                                <a:rPr lang="en-US" i="1">
                                  <a:latin typeface="Cambria Math"/>
                                </a:rPr>
                                <m:t>2</m:t>
                              </m:r>
                            </m:sup>
                          </m:sSup>
                        </m:num>
                        <m:den>
                          <m:r>
                            <a:rPr lang="en-US" i="1">
                              <a:latin typeface="Cambria Math"/>
                            </a:rPr>
                            <m:t>2</m:t>
                          </m:r>
                        </m:den>
                      </m:f>
                      <m:r>
                        <a:rPr lang="en-US" i="1">
                          <a:latin typeface="Cambria Math"/>
                        </a:rPr>
                        <m:t>                           (</m:t>
                      </m:r>
                      <m:r>
                        <a:rPr lang="en-US" i="1">
                          <a:latin typeface="Cambria Math"/>
                        </a:rPr>
                        <m:t>𝑏</m:t>
                      </m:r>
                      <m:r>
                        <a:rPr lang="en-US" i="1">
                          <a:latin typeface="Cambria Math"/>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9552" y="3284984"/>
                <a:ext cx="7920880" cy="2318776"/>
              </a:xfrm>
              <a:prstGeom prst="rect">
                <a:avLst/>
              </a:prstGeom>
              <a:blipFill rotWithShape="1">
                <a:blip r:embed="rId4"/>
                <a:stretch>
                  <a:fillRect l="-693" t="-1316" r="-616"/>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7951" y="5548590"/>
                <a:ext cx="7272808" cy="369332"/>
              </a:xfrm>
              <a:prstGeom prst="rect">
                <a:avLst/>
              </a:prstGeom>
            </p:spPr>
            <p:txBody>
              <a:bodyPr wrap="square">
                <a:spAutoFit/>
              </a:bodyPr>
              <a:lstStyle/>
              <a:p>
                <a:pPr algn="just" rtl="0"/>
                <a:r>
                  <a:rPr lang="en-US" dirty="0"/>
                  <a:t>Setting </a:t>
                </a:r>
                <a:r>
                  <a:rPr lang="en-US" dirty="0" err="1"/>
                  <a:t>Eqs</a:t>
                </a:r>
                <a:r>
                  <a:rPr lang="en-US" dirty="0"/>
                  <a:t>. (a) and (b) equal to each other and solving for</a:t>
                </a:r>
                <a14:m>
                  <m:oMath xmlns:m="http://schemas.openxmlformats.org/officeDocument/2006/math">
                    <m:r>
                      <a:rPr lang="en-US" i="1">
                        <a:latin typeface="Cambria Math"/>
                      </a:rPr>
                      <m:t> </m:t>
                    </m:r>
                    <m:r>
                      <a:rPr lang="en-US" i="1">
                        <a:latin typeface="Cambria Math"/>
                      </a:rPr>
                      <m:t>𝑓</m:t>
                    </m:r>
                  </m:oMath>
                </a14:m>
                <a:r>
                  <a:rPr lang="en-US" i="1" dirty="0"/>
                  <a:t> </a:t>
                </a:r>
                <a:endParaRPr lang="ar-SA" dirty="0"/>
              </a:p>
            </p:txBody>
          </p:sp>
        </mc:Choice>
        <mc:Fallback xmlns="">
          <p:sp>
            <p:nvSpPr>
              <p:cNvPr id="6" name="Rectangle 5"/>
              <p:cNvSpPr>
                <a:spLocks noRot="1" noChangeAspect="1" noMove="1" noResize="1" noEditPoints="1" noAdjustHandles="1" noChangeArrowheads="1" noChangeShapeType="1" noTextEdit="1"/>
              </p:cNvSpPr>
              <p:nvPr/>
            </p:nvSpPr>
            <p:spPr>
              <a:xfrm>
                <a:off x="737951" y="5548590"/>
                <a:ext cx="7272808" cy="369332"/>
              </a:xfrm>
              <a:prstGeom prst="rect">
                <a:avLst/>
              </a:prstGeom>
              <a:blipFill rotWithShape="1">
                <a:blip r:embed="rId5"/>
                <a:stretch>
                  <a:fillRect l="-671" t="-8197" b="-24590"/>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90104" y="5917922"/>
                <a:ext cx="7704856" cy="596638"/>
              </a:xfrm>
              <a:prstGeom prst="rect">
                <a:avLst/>
              </a:prstGeom>
            </p:spPr>
            <p:txBody>
              <a:bodyPr wrap="square">
                <a:spAutoFit/>
              </a:bodyPr>
              <a:lstStyle/>
              <a:p>
                <a:pPr rtl="0"/>
                <a14:m>
                  <m:oMathPara xmlns:m="http://schemas.openxmlformats.org/officeDocument/2006/math">
                    <m:oMathParaPr>
                      <m:jc m:val="centerGroup"/>
                    </m:oMathParaPr>
                    <m:oMath xmlns:m="http://schemas.openxmlformats.org/officeDocument/2006/math">
                      <m:r>
                        <a:rPr lang="en-US" sz="1600" i="1">
                          <a:latin typeface="Cambria Math"/>
                        </a:rPr>
                        <m:t>𝑓</m:t>
                      </m:r>
                      <m:r>
                        <a:rPr lang="en-US" sz="1600" i="1">
                          <a:latin typeface="Cambria Math"/>
                        </a:rPr>
                        <m:t>=</m:t>
                      </m:r>
                      <m:f>
                        <m:fPr>
                          <m:ctrlPr>
                            <a:rPr lang="en-US" sz="1600" i="1">
                              <a:latin typeface="Cambria Math"/>
                            </a:rPr>
                          </m:ctrlPr>
                        </m:fPr>
                        <m:num>
                          <m:r>
                            <a:rPr lang="en-US" sz="1600" i="1">
                              <a:latin typeface="Cambria Math"/>
                            </a:rPr>
                            <m:t>64</m:t>
                          </m:r>
                          <m:r>
                            <a:rPr lang="en-US" sz="1600" i="1">
                              <a:latin typeface="Cambria Math"/>
                            </a:rPr>
                            <m:t>𝜇</m:t>
                          </m:r>
                        </m:num>
                        <m:den>
                          <m:r>
                            <a:rPr lang="en-US" sz="1600" i="1">
                              <a:latin typeface="Cambria Math"/>
                            </a:rPr>
                            <m:t>𝜌</m:t>
                          </m:r>
                          <m:r>
                            <a:rPr lang="en-US" sz="1600" i="1">
                              <a:latin typeface="Cambria Math"/>
                            </a:rPr>
                            <m:t>𝐷</m:t>
                          </m:r>
                          <m:acc>
                            <m:accPr>
                              <m:chr m:val="̅"/>
                              <m:ctrlPr>
                                <a:rPr lang="en-US" sz="1600" i="1">
                                  <a:latin typeface="Cambria Math"/>
                                </a:rPr>
                              </m:ctrlPr>
                            </m:accPr>
                            <m:e>
                              <m:r>
                                <a:rPr lang="en-US" sz="1600" i="1">
                                  <a:latin typeface="Cambria Math"/>
                                </a:rPr>
                                <m:t>𝑢</m:t>
                              </m:r>
                            </m:e>
                          </m:acc>
                        </m:den>
                      </m:f>
                      <m:r>
                        <a:rPr lang="en-US" sz="1600" i="1">
                          <a:latin typeface="Cambria Math"/>
                        </a:rPr>
                        <m:t>=</m:t>
                      </m:r>
                      <m:f>
                        <m:fPr>
                          <m:ctrlPr>
                            <a:rPr lang="en-US" sz="1600" i="1">
                              <a:latin typeface="Cambria Math"/>
                            </a:rPr>
                          </m:ctrlPr>
                        </m:fPr>
                        <m:num>
                          <m:r>
                            <a:rPr lang="en-US" sz="1600" i="1">
                              <a:latin typeface="Cambria Math"/>
                            </a:rPr>
                            <m:t>64</m:t>
                          </m:r>
                        </m:num>
                        <m:den>
                          <m:r>
                            <a:rPr lang="en-US" sz="1600" i="1">
                              <a:latin typeface="Cambria Math"/>
                            </a:rPr>
                            <m:t>𝑅𝑒</m:t>
                          </m:r>
                        </m:den>
                      </m:f>
                      <m:r>
                        <a:rPr lang="en-US" sz="1600" i="1">
                          <a:latin typeface="Cambria Math"/>
                        </a:rPr>
                        <m:t>              </m:t>
                      </m:r>
                      <m:d>
                        <m:dPr>
                          <m:ctrlPr>
                            <a:rPr lang="en-US" sz="1600" i="1">
                              <a:latin typeface="Cambria Math"/>
                            </a:rPr>
                          </m:ctrlPr>
                        </m:dPr>
                        <m:e>
                          <m:r>
                            <a:rPr lang="en-US" sz="1600" i="1">
                              <a:latin typeface="Cambria Math"/>
                            </a:rPr>
                            <m:t>𝑐</m:t>
                          </m:r>
                        </m:e>
                      </m:d>
                      <m:r>
                        <a:rPr lang="en-US" sz="1600" i="1">
                          <a:latin typeface="Cambria Math"/>
                        </a:rPr>
                        <m:t>  </m:t>
                      </m:r>
                      <m:r>
                        <a:rPr lang="en-US" sz="1600" i="1">
                          <a:latin typeface="Cambria Math"/>
                        </a:rPr>
                        <m:t>𝑓𝑜𝑟</m:t>
                      </m:r>
                      <m:r>
                        <a:rPr lang="en-US" sz="1600" i="1">
                          <a:latin typeface="Cambria Math"/>
                        </a:rPr>
                        <m:t> </m:t>
                      </m:r>
                      <m:r>
                        <a:rPr lang="en-US" sz="1600" i="1">
                          <a:latin typeface="Cambria Math"/>
                        </a:rPr>
                        <m:t>𝑚𝑜𝑟𝑒</m:t>
                      </m:r>
                      <m:r>
                        <a:rPr lang="en-US" sz="1600" i="1">
                          <a:latin typeface="Cambria Math"/>
                        </a:rPr>
                        <m:t> </m:t>
                      </m:r>
                      <m:r>
                        <a:rPr lang="en-US" sz="1600" i="1">
                          <a:latin typeface="Cambria Math"/>
                        </a:rPr>
                        <m:t>𝑖𝑛𝑓𝑜𝑟𝑚𝑎𝑡𝑖𝑜𝑛</m:t>
                      </m:r>
                      <m:r>
                        <a:rPr lang="en-US" sz="1600" i="1">
                          <a:latin typeface="Cambria Math"/>
                        </a:rPr>
                        <m:t> </m:t>
                      </m:r>
                      <m:r>
                        <a:rPr lang="en-US" sz="1600" i="1">
                          <a:latin typeface="Cambria Math"/>
                        </a:rPr>
                        <m:t>𝑠𝑒𝑒</m:t>
                      </m:r>
                      <m:r>
                        <a:rPr lang="en-US" sz="1600" i="1">
                          <a:latin typeface="Cambria Math"/>
                        </a:rPr>
                        <m:t> </m:t>
                      </m:r>
                      <m:r>
                        <a:rPr lang="en-US" sz="1600" i="1">
                          <a:latin typeface="Cambria Math"/>
                        </a:rPr>
                        <m:t>𝑡</m:t>
                      </m:r>
                      <m:r>
                        <a:rPr lang="en-US" sz="1600" i="1">
                          <a:latin typeface="Cambria Math"/>
                        </a:rPr>
                        <m:t>h</m:t>
                      </m:r>
                      <m:r>
                        <a:rPr lang="en-US" sz="1600" i="1">
                          <a:latin typeface="Cambria Math"/>
                        </a:rPr>
                        <m:t>𝑒</m:t>
                      </m:r>
                      <m:r>
                        <a:rPr lang="en-US" sz="1600" i="1">
                          <a:latin typeface="Cambria Math"/>
                        </a:rPr>
                        <m:t> </m:t>
                      </m:r>
                      <m:r>
                        <a:rPr lang="en-US" sz="1600" i="1">
                          <a:latin typeface="Cambria Math"/>
                        </a:rPr>
                        <m:t>𝑎𝑝𝑝𝑒𝑛𝑑𝑒𝑥</m:t>
                      </m:r>
                      <m:r>
                        <a:rPr lang="en-US" sz="1600" i="1">
                          <a:latin typeface="Cambria Math"/>
                        </a:rPr>
                        <m:t> </m:t>
                      </m:r>
                      <m:r>
                        <a:rPr lang="en-US" sz="1600" i="1">
                          <a:latin typeface="Cambria Math"/>
                        </a:rPr>
                        <m:t>𝑜𝑓</m:t>
                      </m:r>
                      <m:r>
                        <a:rPr lang="en-US" sz="1600" i="1">
                          <a:latin typeface="Cambria Math"/>
                        </a:rPr>
                        <m:t> </m:t>
                      </m:r>
                      <m:r>
                        <a:rPr lang="en-US" sz="1600" i="1">
                          <a:latin typeface="Cambria Math"/>
                        </a:rPr>
                        <m:t>𝑐</m:t>
                      </m:r>
                      <m:r>
                        <a:rPr lang="en-US" sz="1600" i="1">
                          <a:latin typeface="Cambria Math"/>
                        </a:rPr>
                        <m:t>h</m:t>
                      </m:r>
                      <m:r>
                        <a:rPr lang="en-US" sz="1600" i="1">
                          <a:latin typeface="Cambria Math"/>
                        </a:rPr>
                        <m:t>. </m:t>
                      </m:r>
                      <m:r>
                        <a:rPr lang="en-US" sz="1600" i="1">
                          <a:latin typeface="Cambria Math"/>
                        </a:rPr>
                        <m:t>4</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90104" y="5917922"/>
                <a:ext cx="7704856" cy="596638"/>
              </a:xfrm>
              <a:prstGeom prst="rect">
                <a:avLst/>
              </a:prstGeom>
              <a:blipFill rotWithShape="1">
                <a:blip r:embed="rId6"/>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2958348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80728"/>
            <a:ext cx="8136904" cy="646331"/>
          </a:xfrm>
          <a:prstGeom prst="rect">
            <a:avLst/>
          </a:prstGeom>
        </p:spPr>
        <p:txBody>
          <a:bodyPr wrap="square">
            <a:spAutoFit/>
          </a:bodyPr>
          <a:lstStyle/>
          <a:p>
            <a:pPr algn="just" rtl="0"/>
            <a:r>
              <a:rPr lang="en-US" dirty="0" smtClean="0"/>
              <a:t>The </a:t>
            </a:r>
            <a:r>
              <a:rPr lang="en-US" dirty="0"/>
              <a:t>equation shows that in laminar flow, the friction factor is a function of the Reynolds number only and is independent of the roughness of the pipe surface </a:t>
            </a:r>
            <a:endParaRPr lang="ar-SA" dirty="0"/>
          </a:p>
        </p:txBody>
      </p:sp>
      <mc:AlternateContent xmlns:mc="http://schemas.openxmlformats.org/markup-compatibility/2006" xmlns:a14="http://schemas.microsoft.com/office/drawing/2010/main">
        <mc:Choice Requires="a14">
          <p:sp>
            <p:nvSpPr>
              <p:cNvPr id="3" name="Rectangle 2"/>
              <p:cNvSpPr/>
              <p:nvPr/>
            </p:nvSpPr>
            <p:spPr>
              <a:xfrm>
                <a:off x="755576" y="1966292"/>
                <a:ext cx="7776864" cy="2371418"/>
              </a:xfrm>
              <a:prstGeom prst="rect">
                <a:avLst/>
              </a:prstGeom>
            </p:spPr>
            <p:txBody>
              <a:bodyPr wrap="square">
                <a:spAutoFit/>
              </a:bodyPr>
              <a:lstStyle/>
              <a:p>
                <a:pPr algn="just" rtl="0"/>
                <a:r>
                  <a:rPr lang="en-US" dirty="0"/>
                  <a:t>In the analysis of piping systems, pressure losses are commonly expressed in terms of the equivalent fluid column height, called the </a:t>
                </a:r>
                <a:r>
                  <a:rPr lang="en-US" b="1" dirty="0"/>
                  <a:t>head loss </a:t>
                </a:r>
                <a14:m>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𝐿</m:t>
                        </m:r>
                      </m:sub>
                    </m:sSub>
                  </m:oMath>
                </a14:m>
                <a:r>
                  <a:rPr lang="en-US" dirty="0"/>
                  <a:t>.</a:t>
                </a:r>
                <a:endParaRPr lang="en-US" dirty="0" smtClean="0"/>
              </a:p>
              <a:p>
                <a:pPr algn="just" rtl="0"/>
                <a:endParaRPr lang="en-US" dirty="0"/>
              </a:p>
              <a:p>
                <a:pPr algn="just" rtl="0"/>
                <a:r>
                  <a:rPr lang="en-US" dirty="0" smtClean="0"/>
                  <a:t>Noting </a:t>
                </a:r>
                <a:r>
                  <a:rPr lang="en-US" dirty="0"/>
                  <a:t>from fluid statics that </a:t>
                </a:r>
                <a14:m>
                  <m:oMath xmlns:m="http://schemas.openxmlformats.org/officeDocument/2006/math">
                    <m:r>
                      <a:rPr lang="en-US" i="1">
                        <a:latin typeface="Cambria Math"/>
                      </a:rPr>
                      <m:t>∆</m:t>
                    </m:r>
                    <m:r>
                      <a:rPr lang="en-US" i="1">
                        <a:latin typeface="Cambria Math"/>
                      </a:rPr>
                      <m:t>𝑃</m:t>
                    </m:r>
                    <m:r>
                      <a:rPr lang="en-US" i="1">
                        <a:latin typeface="Cambria Math"/>
                      </a:rPr>
                      <m:t>= </m:t>
                    </m:r>
                    <m:r>
                      <a:rPr lang="en-US" i="1">
                        <a:latin typeface="Cambria Math"/>
                      </a:rPr>
                      <m:t>𝜌</m:t>
                    </m:r>
                    <m:r>
                      <a:rPr lang="en-US" i="1">
                        <a:latin typeface="Cambria Math"/>
                      </a:rPr>
                      <m:t>𝑔</m:t>
                    </m:r>
                    <m:r>
                      <a:rPr lang="en-US" i="1">
                        <a:latin typeface="Cambria Math"/>
                      </a:rPr>
                      <m:t>h</m:t>
                    </m:r>
                  </m:oMath>
                </a14:m>
                <a:r>
                  <a:rPr lang="en-US" dirty="0"/>
                  <a:t> and thus a pressure difference of </a:t>
                </a:r>
                <a14:m>
                  <m:oMath xmlns:m="http://schemas.openxmlformats.org/officeDocument/2006/math">
                    <m:r>
                      <a:rPr lang="en-US" i="1">
                        <a:latin typeface="Cambria Math"/>
                      </a:rPr>
                      <m:t>∆</m:t>
                    </m:r>
                    <m:r>
                      <a:rPr lang="en-US" i="1">
                        <a:latin typeface="Cambria Math"/>
                      </a:rPr>
                      <m:t>𝑃</m:t>
                    </m:r>
                  </m:oMath>
                </a14:m>
                <a:r>
                  <a:rPr lang="en-US" dirty="0"/>
                  <a:t> corresponds to a fluid height of </a:t>
                </a:r>
                <a14:m>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𝐿</m:t>
                        </m:r>
                      </m:sub>
                    </m:sSub>
                    <m:r>
                      <a:rPr lang="en-US" i="1">
                        <a:latin typeface="Cambria Math"/>
                      </a:rPr>
                      <m:t>=</m:t>
                    </m:r>
                    <m:f>
                      <m:fPr>
                        <m:type m:val="skw"/>
                        <m:ctrlPr>
                          <a:rPr lang="en-US" i="1">
                            <a:latin typeface="Cambria Math"/>
                          </a:rPr>
                        </m:ctrlPr>
                      </m:fPr>
                      <m:num>
                        <m:r>
                          <a:rPr lang="en-US" i="1">
                            <a:latin typeface="Cambria Math"/>
                          </a:rPr>
                          <m:t>∆</m:t>
                        </m:r>
                        <m:r>
                          <a:rPr lang="en-US" i="1">
                            <a:latin typeface="Cambria Math"/>
                          </a:rPr>
                          <m:t>𝑃</m:t>
                        </m:r>
                      </m:num>
                      <m:den>
                        <m:r>
                          <a:rPr lang="en-US" i="1">
                            <a:latin typeface="Cambria Math"/>
                          </a:rPr>
                          <m:t>𝜌</m:t>
                        </m:r>
                        <m:r>
                          <a:rPr lang="en-US" i="1">
                            <a:latin typeface="Cambria Math"/>
                          </a:rPr>
                          <m:t>𝑔</m:t>
                        </m:r>
                      </m:den>
                    </m:f>
                  </m:oMath>
                </a14:m>
                <a:r>
                  <a:rPr lang="en-US" dirty="0"/>
                  <a:t>, the pipe head loss is obtained by:</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𝐿</m:t>
                          </m:r>
                        </m:sub>
                      </m:sSub>
                      <m:r>
                        <a:rPr lang="en-US" i="1">
                          <a:latin typeface="Cambria Math"/>
                        </a:rPr>
                        <m:t>=</m:t>
                      </m:r>
                      <m:f>
                        <m:fPr>
                          <m:ctrlPr>
                            <a:rPr lang="en-US" i="1">
                              <a:latin typeface="Cambria Math"/>
                            </a:rPr>
                          </m:ctrlPr>
                        </m:fPr>
                        <m:num>
                          <m:r>
                            <a:rPr lang="en-US" i="1">
                              <a:latin typeface="Cambria Math"/>
                            </a:rPr>
                            <m:t>∆</m:t>
                          </m:r>
                          <m:sSub>
                            <m:sSubPr>
                              <m:ctrlPr>
                                <a:rPr lang="en-US" i="1">
                                  <a:latin typeface="Cambria Math"/>
                                </a:rPr>
                              </m:ctrlPr>
                            </m:sSubPr>
                            <m:e>
                              <m:r>
                                <a:rPr lang="en-US" i="1">
                                  <a:latin typeface="Cambria Math"/>
                                </a:rPr>
                                <m:t>𝑃</m:t>
                              </m:r>
                            </m:e>
                            <m:sub>
                              <m:r>
                                <a:rPr lang="en-US" i="1">
                                  <a:latin typeface="Cambria Math"/>
                                </a:rPr>
                                <m:t>𝐿</m:t>
                              </m:r>
                            </m:sub>
                          </m:sSub>
                        </m:num>
                        <m:den>
                          <m:r>
                            <a:rPr lang="en-US" i="1">
                              <a:latin typeface="Cambria Math"/>
                            </a:rPr>
                            <m:t>𝜌</m:t>
                          </m:r>
                          <m:r>
                            <a:rPr lang="en-US" i="1">
                              <a:latin typeface="Cambria Math"/>
                            </a:rPr>
                            <m:t>𝑔</m:t>
                          </m:r>
                        </m:den>
                      </m:f>
                      <m:r>
                        <a:rPr lang="en-US" i="1">
                          <a:latin typeface="Cambria Math"/>
                        </a:rPr>
                        <m:t>=</m:t>
                      </m:r>
                      <m:r>
                        <a:rPr lang="en-US" i="1">
                          <a:latin typeface="Cambria Math"/>
                        </a:rPr>
                        <m:t>𝑓</m:t>
                      </m:r>
                      <m:f>
                        <m:fPr>
                          <m:ctrlPr>
                            <a:rPr lang="en-US" i="1">
                              <a:latin typeface="Cambria Math"/>
                            </a:rPr>
                          </m:ctrlPr>
                        </m:fPr>
                        <m:num>
                          <m:r>
                            <a:rPr lang="en-US" i="1">
                              <a:latin typeface="Cambria Math"/>
                            </a:rPr>
                            <m:t>𝐿</m:t>
                          </m:r>
                        </m:num>
                        <m:den>
                          <m:r>
                            <a:rPr lang="en-US" i="1">
                              <a:latin typeface="Cambria Math"/>
                            </a:rPr>
                            <m:t>𝐷</m:t>
                          </m:r>
                        </m:den>
                      </m:f>
                      <m:f>
                        <m:fPr>
                          <m:ctrlPr>
                            <a:rPr lang="en-US" i="1">
                              <a:latin typeface="Cambria Math"/>
                            </a:rPr>
                          </m:ctrlPr>
                        </m:fPr>
                        <m:num>
                          <m:sSup>
                            <m:sSupPr>
                              <m:ctrlPr>
                                <a:rPr lang="en-US" i="1">
                                  <a:latin typeface="Cambria Math"/>
                                </a:rPr>
                              </m:ctrlPr>
                            </m:sSupPr>
                            <m:e>
                              <m:acc>
                                <m:accPr>
                                  <m:chr m:val="̅"/>
                                  <m:ctrlPr>
                                    <a:rPr lang="en-US" i="1">
                                      <a:latin typeface="Cambria Math"/>
                                    </a:rPr>
                                  </m:ctrlPr>
                                </m:accPr>
                                <m:e>
                                  <m:r>
                                    <a:rPr lang="en-US" i="1">
                                      <a:latin typeface="Cambria Math"/>
                                    </a:rPr>
                                    <m:t>𝑢</m:t>
                                  </m:r>
                                </m:e>
                              </m:acc>
                            </m:e>
                            <m:sup>
                              <m:r>
                                <a:rPr lang="en-US" i="1">
                                  <a:latin typeface="Cambria Math"/>
                                </a:rPr>
                                <m:t>2</m:t>
                              </m:r>
                            </m:sup>
                          </m:sSup>
                        </m:num>
                        <m:den>
                          <m:r>
                            <a:rPr lang="en-US" i="1">
                              <a:latin typeface="Cambria Math"/>
                            </a:rPr>
                            <m:t>2</m:t>
                          </m:r>
                          <m:r>
                            <a:rPr lang="en-US" i="1">
                              <a:latin typeface="Cambria Math"/>
                            </a:rPr>
                            <m:t>𝑔</m:t>
                          </m:r>
                        </m:den>
                      </m:f>
                      <m:r>
                        <a:rPr lang="en-US" i="1">
                          <a:latin typeface="Cambria Math"/>
                        </a:rPr>
                        <m:t>                  (</m:t>
                      </m:r>
                      <m:r>
                        <a:rPr lang="en-US" i="1">
                          <a:latin typeface="Cambria Math"/>
                        </a:rPr>
                        <m:t>𝑑</m:t>
                      </m:r>
                      <m:r>
                        <a:rPr lang="en-US" i="1">
                          <a:latin typeface="Cambria Math"/>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55576" y="1966292"/>
                <a:ext cx="7776864" cy="2371418"/>
              </a:xfrm>
              <a:prstGeom prst="rect">
                <a:avLst/>
              </a:prstGeom>
              <a:blipFill rotWithShape="1">
                <a:blip r:embed="rId2"/>
                <a:stretch>
                  <a:fillRect l="-705" t="-1285" r="-627"/>
                </a:stretch>
              </a:blipFill>
            </p:spPr>
            <p:txBody>
              <a:bodyPr/>
              <a:lstStyle/>
              <a:p>
                <a:r>
                  <a:rPr lang="ar-SA">
                    <a:noFill/>
                  </a:rPr>
                  <a:t> </a:t>
                </a:r>
              </a:p>
            </p:txBody>
          </p:sp>
        </mc:Fallback>
      </mc:AlternateContent>
    </p:spTree>
    <p:extLst>
      <p:ext uri="{BB962C8B-B14F-4D97-AF65-F5344CB8AC3E}">
        <p14:creationId xmlns:p14="http://schemas.microsoft.com/office/powerpoint/2010/main" val="3814640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11560" y="1145478"/>
                <a:ext cx="7920880" cy="3179140"/>
              </a:xfrm>
              <a:prstGeom prst="rect">
                <a:avLst/>
              </a:prstGeom>
            </p:spPr>
            <p:txBody>
              <a:bodyPr wrap="square">
                <a:spAutoFit/>
              </a:bodyPr>
              <a:lstStyle/>
              <a:p>
                <a:pPr marL="285750" indent="-285750" algn="just" rtl="0">
                  <a:buFont typeface="Arial" panose="020B0604020202020204" pitchFamily="34" charset="0"/>
                  <a:buChar char="•"/>
                </a:pPr>
                <a:r>
                  <a:rPr lang="en-US" dirty="0"/>
                  <a:t>The head loss </a:t>
                </a:r>
                <a14:m>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𝐿</m:t>
                        </m:r>
                      </m:sub>
                    </m:sSub>
                  </m:oMath>
                </a14:m>
                <a:r>
                  <a:rPr lang="en-US" dirty="0"/>
                  <a:t> represents the additional height that the fluid needs to be raised by a pump in order to overcome the frictional losses in the pipe.</a:t>
                </a:r>
                <a:endParaRPr lang="ar-SA" dirty="0"/>
              </a:p>
              <a:p>
                <a:pPr marL="285750" indent="-285750" algn="just" rtl="0">
                  <a:buFont typeface="Arial" panose="020B0604020202020204" pitchFamily="34" charset="0"/>
                  <a:buChar char="•"/>
                </a:pPr>
                <a:endParaRPr lang="en-US" dirty="0" smtClean="0"/>
              </a:p>
              <a:p>
                <a:pPr marL="285750" indent="-285750" algn="just" rtl="0">
                  <a:buFont typeface="Arial" panose="020B0604020202020204" pitchFamily="34" charset="0"/>
                  <a:buChar char="•"/>
                </a:pPr>
                <a:r>
                  <a:rPr lang="en-US" dirty="0" smtClean="0"/>
                  <a:t>Equations </a:t>
                </a:r>
                <a:r>
                  <a:rPr lang="en-US" dirty="0"/>
                  <a:t>(b) and (d) are valid for both laminar and turbulent flow in both circular and noncircular pipes, but Eq. (c) is valid only for fully developed laminar flow in circular pipes</a:t>
                </a:r>
                <a:r>
                  <a:rPr lang="en-US" dirty="0" smtClean="0"/>
                  <a:t>.</a:t>
                </a:r>
              </a:p>
              <a:p>
                <a:pPr algn="just" rtl="0"/>
                <a:endParaRPr lang="en-US" dirty="0" smtClean="0"/>
              </a:p>
              <a:p>
                <a:pPr marL="285750" indent="-285750" algn="just" rtl="0">
                  <a:buFont typeface="Arial" panose="020B0604020202020204" pitchFamily="34" charset="0"/>
                  <a:buChar char="•"/>
                </a:pPr>
                <a:r>
                  <a:rPr lang="en-US" dirty="0" smtClean="0"/>
                  <a:t>Once </a:t>
                </a:r>
                <a:r>
                  <a:rPr lang="en-US" dirty="0"/>
                  <a:t>the pressure loss (or head loss) is known, the required pumping power to overcome the pressure loss is determined from</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𝑊</m:t>
                              </m:r>
                            </m:e>
                          </m:acc>
                        </m:e>
                        <m:sub>
                          <m:r>
                            <a:rPr lang="en-US" i="1">
                              <a:latin typeface="Cambria Math"/>
                            </a:rPr>
                            <m:t>𝑝𝑢𝑚𝑝</m:t>
                          </m:r>
                          <m:r>
                            <a:rPr lang="en-US" i="1">
                              <a:latin typeface="Cambria Math"/>
                            </a:rPr>
                            <m:t>,</m:t>
                          </m:r>
                          <m:r>
                            <a:rPr lang="en-US" i="1">
                              <a:latin typeface="Cambria Math"/>
                            </a:rPr>
                            <m:t>𝐿</m:t>
                          </m:r>
                        </m:sub>
                      </m:sSub>
                      <m:r>
                        <a:rPr lang="en-US" i="1">
                          <a:latin typeface="Cambria Math"/>
                        </a:rPr>
                        <m:t>=</m:t>
                      </m:r>
                      <m:r>
                        <a:rPr lang="en-US" i="1">
                          <a:latin typeface="Cambria Math"/>
                        </a:rPr>
                        <m:t>𝑄</m:t>
                      </m:r>
                      <m:r>
                        <a:rPr lang="en-US" i="1">
                          <a:latin typeface="Cambria Math"/>
                        </a:rPr>
                        <m:t>∆</m:t>
                      </m:r>
                      <m:sSub>
                        <m:sSubPr>
                          <m:ctrlPr>
                            <a:rPr lang="en-US" i="1">
                              <a:latin typeface="Cambria Math"/>
                            </a:rPr>
                          </m:ctrlPr>
                        </m:sSubPr>
                        <m:e>
                          <m:r>
                            <a:rPr lang="en-US" i="1">
                              <a:latin typeface="Cambria Math"/>
                            </a:rPr>
                            <m:t>𝑃</m:t>
                          </m:r>
                        </m:e>
                        <m:sub>
                          <m:r>
                            <a:rPr lang="en-US" i="1">
                              <a:latin typeface="Cambria Math"/>
                            </a:rPr>
                            <m:t>𝐿</m:t>
                          </m:r>
                        </m:sub>
                      </m:sSub>
                      <m:r>
                        <a:rPr lang="en-US" i="1">
                          <a:latin typeface="Cambria Math"/>
                        </a:rPr>
                        <m:t>=</m:t>
                      </m:r>
                      <m:r>
                        <a:rPr lang="en-US" i="1">
                          <a:latin typeface="Cambria Math"/>
                        </a:rPr>
                        <m:t>𝑄</m:t>
                      </m:r>
                      <m:r>
                        <a:rPr lang="en-US" i="1">
                          <a:latin typeface="Cambria Math"/>
                        </a:rPr>
                        <m:t>𝜌</m:t>
                      </m:r>
                      <m:r>
                        <a:rPr lang="en-US" i="1">
                          <a:latin typeface="Cambria Math"/>
                        </a:rPr>
                        <m:t>𝑔</m:t>
                      </m:r>
                      <m:sSub>
                        <m:sSubPr>
                          <m:ctrlPr>
                            <a:rPr lang="en-US" i="1">
                              <a:latin typeface="Cambria Math"/>
                            </a:rPr>
                          </m:ctrlPr>
                        </m:sSubPr>
                        <m:e>
                          <m:r>
                            <a:rPr lang="en-US" i="1">
                              <a:latin typeface="Cambria Math"/>
                            </a:rPr>
                            <m:t>h</m:t>
                          </m:r>
                        </m:e>
                        <m:sub>
                          <m:r>
                            <a:rPr lang="en-US" i="1">
                              <a:latin typeface="Cambria Math"/>
                            </a:rPr>
                            <m:t>𝐿</m:t>
                          </m:r>
                        </m:sub>
                      </m:sSub>
                      <m:r>
                        <a:rPr lang="en-US" i="1">
                          <a:latin typeface="Cambria Math"/>
                        </a:rPr>
                        <m:t>=</m:t>
                      </m:r>
                      <m:acc>
                        <m:accPr>
                          <m:chr m:val="̇"/>
                          <m:ctrlPr>
                            <a:rPr lang="en-US" i="1">
                              <a:latin typeface="Cambria Math"/>
                            </a:rPr>
                          </m:ctrlPr>
                        </m:accPr>
                        <m:e>
                          <m:r>
                            <a:rPr lang="en-US" i="1">
                              <a:latin typeface="Cambria Math"/>
                            </a:rPr>
                            <m:t>𝑚</m:t>
                          </m:r>
                        </m:e>
                      </m:acc>
                      <m:r>
                        <a:rPr lang="en-US" i="1">
                          <a:latin typeface="Cambria Math"/>
                        </a:rPr>
                        <m:t>𝑔</m:t>
                      </m:r>
                      <m:sSub>
                        <m:sSubPr>
                          <m:ctrlPr>
                            <a:rPr lang="en-US" i="1">
                              <a:latin typeface="Cambria Math"/>
                            </a:rPr>
                          </m:ctrlPr>
                        </m:sSubPr>
                        <m:e>
                          <m:r>
                            <a:rPr lang="en-US" i="1">
                              <a:latin typeface="Cambria Math"/>
                            </a:rPr>
                            <m:t>h</m:t>
                          </m:r>
                        </m:e>
                        <m:sub>
                          <m:r>
                            <a:rPr lang="en-US" i="1">
                              <a:latin typeface="Cambria Math"/>
                            </a:rPr>
                            <m:t>𝐿</m:t>
                          </m:r>
                        </m:sub>
                      </m:sSub>
                    </m:oMath>
                  </m:oMathPara>
                </a14:m>
                <a:endParaRPr lang="en-US" dirty="0"/>
              </a:p>
              <a:p>
                <a:pPr marL="285750" indent="-285750" algn="just" rtl="0">
                  <a:buFont typeface="Arial" panose="020B0604020202020204" pitchFamily="34" charset="0"/>
                  <a:buChar char="•"/>
                </a:pP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11560" y="1145478"/>
                <a:ext cx="7920880" cy="3179140"/>
              </a:xfrm>
              <a:prstGeom prst="rect">
                <a:avLst/>
              </a:prstGeom>
              <a:blipFill rotWithShape="1">
                <a:blip r:embed="rId2"/>
                <a:stretch>
                  <a:fillRect l="-462" t="-960" r="-615"/>
                </a:stretch>
              </a:blipFill>
            </p:spPr>
            <p:txBody>
              <a:bodyPr/>
              <a:lstStyle/>
              <a:p>
                <a:r>
                  <a:rPr lang="ar-SA">
                    <a:noFill/>
                  </a:rPr>
                  <a:t> </a:t>
                </a:r>
              </a:p>
            </p:txBody>
          </p:sp>
        </mc:Fallback>
      </mc:AlternateContent>
    </p:spTree>
    <p:extLst>
      <p:ext uri="{BB962C8B-B14F-4D97-AF65-F5344CB8AC3E}">
        <p14:creationId xmlns:p14="http://schemas.microsoft.com/office/powerpoint/2010/main" val="671488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HEMICAL ENG DECISIO\Desktop\New folder\Moody_diagram (1).jp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774531"/>
            <a:ext cx="7152397" cy="4755034"/>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2339752" y="5733256"/>
                <a:ext cx="3807773" cy="755848"/>
              </a:xfrm>
              <a:prstGeom prst="rect">
                <a:avLst/>
              </a:prstGeom>
            </p:spPr>
            <p:txBody>
              <a:bodyPr wrap="none">
                <a:spAutoFit/>
              </a:bodyPr>
              <a:lstStyle/>
              <a:p>
                <a:pPr rtl="0"/>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1</m:t>
                          </m:r>
                        </m:num>
                        <m:den>
                          <m:rad>
                            <m:radPr>
                              <m:degHide m:val="on"/>
                              <m:ctrlPr>
                                <a:rPr lang="en-US" i="1">
                                  <a:latin typeface="Cambria Math"/>
                                </a:rPr>
                              </m:ctrlPr>
                            </m:radPr>
                            <m:deg/>
                            <m:e>
                              <m:sSub>
                                <m:sSubPr>
                                  <m:ctrlPr>
                                    <a:rPr lang="en-US" i="1">
                                      <a:latin typeface="Cambria Math"/>
                                    </a:rPr>
                                  </m:ctrlPr>
                                </m:sSubPr>
                                <m:e>
                                  <m:r>
                                    <a:rPr lang="en-US" i="1">
                                      <a:latin typeface="Cambria Math"/>
                                    </a:rPr>
                                    <m:t>𝐶</m:t>
                                  </m:r>
                                </m:e>
                                <m:sub>
                                  <m:r>
                                    <a:rPr lang="en-US" i="1">
                                      <a:latin typeface="Cambria Math"/>
                                    </a:rPr>
                                    <m:t>𝑓</m:t>
                                  </m:r>
                                </m:sub>
                              </m:sSub>
                            </m:e>
                          </m:rad>
                        </m:den>
                      </m:f>
                      <m:r>
                        <a:rPr lang="en-US" i="1">
                          <a:latin typeface="Cambria Math"/>
                        </a:rPr>
                        <m:t>=−</m:t>
                      </m:r>
                      <m:r>
                        <a:rPr lang="en-US" i="1">
                          <a:latin typeface="Cambria Math"/>
                        </a:rPr>
                        <m:t>1</m:t>
                      </m:r>
                      <m:r>
                        <a:rPr lang="en-US" i="1">
                          <a:latin typeface="Cambria Math"/>
                        </a:rPr>
                        <m:t>.</m:t>
                      </m:r>
                      <m:r>
                        <a:rPr lang="en-US" i="1">
                          <a:latin typeface="Cambria Math"/>
                        </a:rPr>
                        <m:t>8</m:t>
                      </m:r>
                      <m:r>
                        <a:rPr lang="en-US" i="1">
                          <a:latin typeface="Cambria Math"/>
                        </a:rPr>
                        <m:t> </m:t>
                      </m:r>
                      <m:sSub>
                        <m:sSubPr>
                          <m:ctrlPr>
                            <a:rPr lang="en-US" i="1">
                              <a:latin typeface="Cambria Math"/>
                            </a:rPr>
                          </m:ctrlPr>
                        </m:sSubPr>
                        <m:e>
                          <m:r>
                            <a:rPr lang="en-US" i="1">
                              <a:latin typeface="Cambria Math"/>
                            </a:rPr>
                            <m:t>𝑙𝑜𝑔</m:t>
                          </m:r>
                        </m:e>
                        <m:sub>
                          <m:r>
                            <a:rPr lang="en-US" i="1">
                              <a:latin typeface="Cambria Math"/>
                            </a:rPr>
                            <m:t>10</m:t>
                          </m:r>
                        </m:sub>
                      </m:sSub>
                      <m:d>
                        <m:dPr>
                          <m:begChr m:val="["/>
                          <m:endChr m:val="]"/>
                          <m:ctrlPr>
                            <a:rPr lang="en-US" i="1">
                              <a:latin typeface="Cambria Math"/>
                            </a:rPr>
                          </m:ctrlPr>
                        </m:dPr>
                        <m:e>
                          <m:f>
                            <m:fPr>
                              <m:ctrlPr>
                                <a:rPr lang="en-US" i="1">
                                  <a:latin typeface="Cambria Math"/>
                                </a:rPr>
                              </m:ctrlPr>
                            </m:fPr>
                            <m:num>
                              <m:r>
                                <a:rPr lang="en-US" i="1">
                                  <a:latin typeface="Cambria Math"/>
                                </a:rPr>
                                <m:t>6</m:t>
                              </m:r>
                              <m:r>
                                <a:rPr lang="en-US" i="1">
                                  <a:latin typeface="Cambria Math"/>
                                </a:rPr>
                                <m:t>.</m:t>
                              </m:r>
                              <m:r>
                                <a:rPr lang="en-US" i="1">
                                  <a:latin typeface="Cambria Math"/>
                                </a:rPr>
                                <m:t>9</m:t>
                              </m:r>
                            </m:num>
                            <m:den>
                              <m:sSub>
                                <m:sSubPr>
                                  <m:ctrlPr>
                                    <a:rPr lang="en-US" i="1">
                                      <a:latin typeface="Cambria Math"/>
                                    </a:rPr>
                                  </m:ctrlPr>
                                </m:sSubPr>
                                <m:e>
                                  <m:r>
                                    <a:rPr lang="en-US" i="1">
                                      <a:latin typeface="Cambria Math"/>
                                    </a:rPr>
                                    <m:t>𝑅</m:t>
                                  </m:r>
                                </m:e>
                                <m:sub>
                                  <m:r>
                                    <a:rPr lang="en-US" i="1">
                                      <a:latin typeface="Cambria Math"/>
                                    </a:rPr>
                                    <m:t>𝑒</m:t>
                                  </m:r>
                                </m:sub>
                              </m:sSub>
                            </m:den>
                          </m:f>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𝜀</m:t>
                                      </m:r>
                                    </m:num>
                                    <m:den>
                                      <m:r>
                                        <a:rPr lang="en-US" i="1">
                                          <a:latin typeface="Cambria Math"/>
                                        </a:rPr>
                                        <m:t>3</m:t>
                                      </m:r>
                                      <m:r>
                                        <a:rPr lang="en-US" i="1">
                                          <a:latin typeface="Cambria Math"/>
                                        </a:rPr>
                                        <m:t>.</m:t>
                                      </m:r>
                                      <m:r>
                                        <a:rPr lang="en-US" i="1">
                                          <a:latin typeface="Cambria Math"/>
                                        </a:rPr>
                                        <m:t>71</m:t>
                                      </m:r>
                                    </m:den>
                                  </m:f>
                                </m:e>
                              </m:d>
                            </m:e>
                            <m:sup>
                              <m:r>
                                <a:rPr lang="en-US" i="1">
                                  <a:latin typeface="Cambria Math"/>
                                </a:rPr>
                                <m:t>1</m:t>
                              </m:r>
                              <m:r>
                                <a:rPr lang="en-US" i="1">
                                  <a:latin typeface="Cambria Math"/>
                                </a:rPr>
                                <m:t>.</m:t>
                              </m:r>
                              <m:r>
                                <a:rPr lang="en-US" i="1">
                                  <a:latin typeface="Cambria Math"/>
                                </a:rPr>
                                <m:t>11</m:t>
                              </m:r>
                            </m:sup>
                          </m:sSup>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339752" y="5733256"/>
                <a:ext cx="3807773" cy="755848"/>
              </a:xfrm>
              <a:prstGeom prst="rect">
                <a:avLst/>
              </a:prstGeom>
              <a:blipFill rotWithShape="1">
                <a:blip r:embed="rId4"/>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2018394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671790"/>
            <a:ext cx="65500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S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Types of fluid flow problems</a:t>
            </a:r>
            <a:endParaRPr kumimoji="0" lang="en-US" altLang="ar-S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the design and analysis of piping systems that involve the use of the</a:t>
            </a:r>
            <a:endParaRPr kumimoji="0" lang="en-US" altLang="ar-S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Moody chart, we usually encounter three types of problems (the fluid and the roughness of the pipe are assumed to be specified in all cases)</a:t>
            </a:r>
            <a:endParaRPr kumimoji="0" lang="en-US" altLang="ar-S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110" y="3573016"/>
            <a:ext cx="2593975" cy="1819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2089011"/>
            <a:ext cx="65500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Determining the </a:t>
            </a:r>
            <a:r>
              <a:rPr kumimoji="0" lang="en-US" altLang="ar-S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pressure drop</a:t>
            </a: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head loss) when the pipe length and diameter are given for a specified flow rate (or velocity)</a:t>
            </a:r>
            <a:endParaRPr kumimoji="0" lang="en-US" altLang="ar-S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Determining the </a:t>
            </a:r>
            <a:r>
              <a:rPr kumimoji="0" lang="en-US" altLang="ar-S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flow rate</a:t>
            </a: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when the pipe length and diameter are given for a specified pressure drop (or head loss)</a:t>
            </a:r>
            <a:endParaRPr kumimoji="0" lang="en-US" altLang="ar-S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Determining the </a:t>
            </a:r>
            <a:r>
              <a:rPr kumimoji="0" lang="en-US" altLang="ar-S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pipe diameter</a:t>
            </a:r>
            <a:r>
              <a:rPr kumimoji="0" lang="en-US" altLang="ar-S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when the pipe length and flow rate are given for a specified pressure drop (or head loss)</a:t>
            </a:r>
            <a:endParaRPr kumimoji="0" lang="en-US" altLang="ar-S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1301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5805"/>
            <a:ext cx="5112568" cy="1477328"/>
          </a:xfrm>
          <a:prstGeom prst="rect">
            <a:avLst/>
          </a:prstGeom>
        </p:spPr>
        <p:txBody>
          <a:bodyPr wrap="square">
            <a:spAutoFit/>
          </a:bodyPr>
          <a:lstStyle/>
          <a:p>
            <a:pPr algn="just" rtl="0"/>
            <a:r>
              <a:rPr lang="en-US" b="1" dirty="0"/>
              <a:t>Minor Losses</a:t>
            </a:r>
            <a:endParaRPr lang="en-US" dirty="0"/>
          </a:p>
          <a:p>
            <a:pPr algn="just" rtl="0"/>
            <a:r>
              <a:rPr lang="en-US" dirty="0"/>
              <a:t>The fluid in a typical piping system passes through various fittings, valves, bends, elbows, tees, inlets, exits, expansions, and contractions in addition to the straight sections of piping. </a:t>
            </a:r>
            <a:endParaRPr lang="ar-SA" dirty="0"/>
          </a:p>
        </p:txBody>
      </p:sp>
      <p:pic>
        <p:nvPicPr>
          <p:cNvPr id="3" name="Picture 2"/>
          <p:cNvPicPr/>
          <p:nvPr/>
        </p:nvPicPr>
        <p:blipFill>
          <a:blip r:embed="rId2" cstate="print">
            <a:grayscl/>
            <a:lum/>
          </a:blip>
          <a:srcRect/>
          <a:stretch>
            <a:fillRect/>
          </a:stretch>
        </p:blipFill>
        <p:spPr bwMode="auto">
          <a:xfrm>
            <a:off x="1907704" y="2348880"/>
            <a:ext cx="4824536" cy="237626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70209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908720"/>
            <a:ext cx="2389059" cy="15033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71500" y="698213"/>
            <a:ext cx="637270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Exit from a pipe into a tank. </a:t>
            </a:r>
            <a:endParaRPr kumimoji="0" lang="en-US" altLang="ar-SA"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S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liquid emerges from the pipe and collides with stationary liquid causing it to swirl about before finally coming to rest. All the kinetic energy is dissipated by friction. It follows that all the kinetic head is lost so k = 1.0</a:t>
            </a:r>
            <a:endParaRPr kumimoji="0" lang="en-US" altLang="ar-SA"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852936"/>
            <a:ext cx="1872208" cy="13266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97514" y="2648217"/>
            <a:ext cx="61206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Entry to a pipe from a tank </a:t>
            </a:r>
            <a:endParaRPr kumimoji="0" lang="en-US" altLang="ar-SA"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S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value of k varies from 0.78 to 0.04 depending on the shape of the inlet. A good rounded inlet has a low value but the case shown is the worst.</a:t>
            </a:r>
            <a:endParaRPr kumimoji="0" lang="en-US" altLang="ar-SA"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alt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179" y="4534066"/>
            <a:ext cx="1989221" cy="12678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9"/>
              <p:cNvSpPr>
                <a:spLocks noChangeArrowheads="1"/>
              </p:cNvSpPr>
              <p:nvPr/>
            </p:nvSpPr>
            <p:spPr bwMode="auto">
              <a:xfrm>
                <a:off x="322871" y="4036242"/>
                <a:ext cx="5850651" cy="20409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Sudden enlargement </a:t>
                </a:r>
                <a:endParaRPr kumimoji="0" lang="en-US" altLang="ar-SA" b="1" i="0" u="none" strike="noStrike" cap="none" normalizeH="0" baseline="0" dirty="0" smtClean="0">
                  <a:ln>
                    <a:noFill/>
                  </a:ln>
                  <a:solidFill>
                    <a:schemeClr val="tx1"/>
                  </a:solidFill>
                  <a:effectLst/>
                  <a:latin typeface="Arial" pitchFamily="34" charset="0"/>
                  <a:cs typeface="Arial" pitchFamily="34" charset="0"/>
                </a:endParaRPr>
              </a:p>
              <a:p>
                <a:pPr algn="just" rtl="0" eaLnBrk="0" fontAlgn="base" hangingPunct="0">
                  <a:spcBef>
                    <a:spcPct val="0"/>
                  </a:spcBef>
                  <a:spcAft>
                    <a:spcPct val="0"/>
                  </a:spcAft>
                </a:pPr>
                <a:r>
                  <a:rPr kumimoji="0" lang="en-US" altLang="ar-SA"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This is similar to a pipe discharging into a tank but this time it does not collide with static fluid but with slower moving fluid in the large pipe. The resulting loss coefficient is given by the following expression.</a:t>
                </a:r>
                <a:r>
                  <a:rPr lang="en-US" dirty="0"/>
                  <a:t> </a:t>
                </a:r>
                <a14:m>
                  <m:oMath xmlns:m="http://schemas.openxmlformats.org/officeDocument/2006/math">
                    <m:r>
                      <a:rPr lang="en-US" i="1">
                        <a:latin typeface="Cambria Math"/>
                      </a:rPr>
                      <m:t>𝑘</m:t>
                    </m:r>
                    <m:r>
                      <a:rPr lang="en-US" i="1">
                        <a:latin typeface="Cambria Math"/>
                      </a:rPr>
                      <m:t>=</m:t>
                    </m:r>
                    <m:sSup>
                      <m:sSupPr>
                        <m:ctrlPr>
                          <a:rPr lang="en-US" i="1">
                            <a:latin typeface="Cambria Math"/>
                          </a:rPr>
                        </m:ctrlPr>
                      </m:sSupPr>
                      <m:e>
                        <m:d>
                          <m:dPr>
                            <m:begChr m:val="{"/>
                            <m:endChr m:val="}"/>
                            <m:ctrlPr>
                              <a:rPr lang="en-US" i="1">
                                <a:latin typeface="Cambria Math"/>
                              </a:rPr>
                            </m:ctrlPr>
                          </m:dPr>
                          <m:e>
                            <m:r>
                              <a:rPr lang="en-US" i="1">
                                <a:latin typeface="Cambria Math"/>
                              </a:rPr>
                              <m:t>1</m:t>
                            </m:r>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𝑑</m:t>
                                            </m:r>
                                          </m:e>
                                          <m:sub>
                                            <m:r>
                                              <a:rPr lang="en-US" i="1">
                                                <a:latin typeface="Cambria Math"/>
                                              </a:rPr>
                                              <m:t>1</m:t>
                                            </m:r>
                                          </m:sub>
                                        </m:sSub>
                                      </m:num>
                                      <m:den>
                                        <m:sSub>
                                          <m:sSubPr>
                                            <m:ctrlPr>
                                              <a:rPr lang="en-US" i="1">
                                                <a:latin typeface="Cambria Math"/>
                                              </a:rPr>
                                            </m:ctrlPr>
                                          </m:sSubPr>
                                          <m:e>
                                            <m:r>
                                              <a:rPr lang="en-US" i="1">
                                                <a:latin typeface="Cambria Math"/>
                                              </a:rPr>
                                              <m:t>𝑑</m:t>
                                            </m:r>
                                          </m:e>
                                          <m:sub>
                                            <m:r>
                                              <a:rPr lang="en-US" i="1">
                                                <a:latin typeface="Cambria Math"/>
                                              </a:rPr>
                                              <m:t>2</m:t>
                                            </m:r>
                                          </m:sub>
                                        </m:sSub>
                                      </m:den>
                                    </m:f>
                                  </m:e>
                                </m:d>
                              </m:e>
                              <m:sup>
                                <m:r>
                                  <a:rPr lang="en-US" i="1">
                                    <a:latin typeface="Cambria Math"/>
                                  </a:rPr>
                                  <m:t>2</m:t>
                                </m:r>
                              </m:sup>
                            </m:sSup>
                          </m:e>
                        </m:d>
                      </m:e>
                      <m:sup>
                        <m:r>
                          <a:rPr lang="en-US" i="1">
                            <a:latin typeface="Cambria Math"/>
                          </a:rPr>
                          <m:t>2</m:t>
                        </m:r>
                      </m:sup>
                    </m:sSup>
                  </m:oMath>
                </a14:m>
                <a:endParaRPr kumimoji="0" lang="en-US" altLang="ar-S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ar-SA" b="0" i="1" u="none" strike="noStrike" cap="none" normalizeH="0" baseline="0" dirty="0" smtClean="0">
                  <a:ln>
                    <a:noFill/>
                  </a:ln>
                  <a:solidFill>
                    <a:srgbClr val="000000"/>
                  </a:solidFill>
                  <a:effectLst/>
                  <a:latin typeface="Cambria Math" pitchFamily="18" charset="0"/>
                  <a:ea typeface="Calibri" pitchFamily="34" charset="0"/>
                  <a:cs typeface="Times New Roman" pitchFamily="18" charset="0"/>
                </a:endParaRPr>
              </a:p>
            </p:txBody>
          </p:sp>
        </mc:Choice>
        <mc:Fallback xmlns="">
          <p:sp>
            <p:nvSpPr>
              <p:cNvPr id="7" name="Rectangle 9"/>
              <p:cNvSpPr>
                <a:spLocks noRot="1" noChangeAspect="1" noMove="1" noResize="1" noEditPoints="1" noAdjustHandles="1" noChangeArrowheads="1" noChangeShapeType="1" noTextEdit="1"/>
              </p:cNvSpPr>
              <p:nvPr/>
            </p:nvSpPr>
            <p:spPr bwMode="auto">
              <a:xfrm>
                <a:off x="322871" y="4036242"/>
                <a:ext cx="5850651" cy="2040943"/>
              </a:xfrm>
              <a:prstGeom prst="rect">
                <a:avLst/>
              </a:prstGeom>
              <a:blipFill rotWithShape="1">
                <a:blip r:embed="rId5"/>
                <a:stretch>
                  <a:fillRect l="-938" t="-896" r="-8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ar-SA">
                    <a:noFill/>
                  </a:rPr>
                  <a:t> </a:t>
                </a:r>
              </a:p>
            </p:txBody>
          </p:sp>
        </mc:Fallback>
      </mc:AlternateContent>
    </p:spTree>
    <p:extLst>
      <p:ext uri="{BB962C8B-B14F-4D97-AF65-F5344CB8AC3E}">
        <p14:creationId xmlns:p14="http://schemas.microsoft.com/office/powerpoint/2010/main" val="2613663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92696"/>
            <a:ext cx="4572000" cy="1477328"/>
          </a:xfrm>
          <a:prstGeom prst="rect">
            <a:avLst/>
          </a:prstGeom>
        </p:spPr>
        <p:txBody>
          <a:bodyPr>
            <a:spAutoFit/>
          </a:bodyPr>
          <a:lstStyle/>
          <a:p>
            <a:pPr lvl="0" algn="just" rtl="0"/>
            <a:r>
              <a:rPr lang="en-US" b="1" dirty="0"/>
              <a:t>Sudden contraction </a:t>
            </a:r>
          </a:p>
          <a:p>
            <a:pPr algn="just" rtl="0"/>
            <a:r>
              <a:rPr lang="en-US" dirty="0"/>
              <a:t>This is similar to the entry to a pipe from a tank. The best case gives k = 0 and the worst case is for a sharp corner which gives k = 0.5.</a:t>
            </a:r>
          </a:p>
        </p:txBody>
      </p:sp>
      <p:pic>
        <p:nvPicPr>
          <p:cNvPr id="3" name="Picture 2"/>
          <p:cNvPicPr/>
          <p:nvPr/>
        </p:nvPicPr>
        <p:blipFill>
          <a:blip r:embed="rId2" cstate="print"/>
          <a:srcRect/>
          <a:stretch>
            <a:fillRect/>
          </a:stretch>
        </p:blipFill>
        <p:spPr bwMode="auto">
          <a:xfrm>
            <a:off x="5796135" y="846822"/>
            <a:ext cx="2052811" cy="1383208"/>
          </a:xfrm>
          <a:prstGeom prst="rect">
            <a:avLst/>
          </a:prstGeom>
          <a:noFill/>
          <a:ln w="9525">
            <a:noFill/>
            <a:miter lim="800000"/>
            <a:headEnd/>
            <a:tailEnd/>
          </a:ln>
        </p:spPr>
      </p:pic>
      <p:sp>
        <p:nvSpPr>
          <p:cNvPr id="4" name="Rectangle 3"/>
          <p:cNvSpPr/>
          <p:nvPr/>
        </p:nvSpPr>
        <p:spPr>
          <a:xfrm>
            <a:off x="309592" y="2170024"/>
            <a:ext cx="2335896" cy="369332"/>
          </a:xfrm>
          <a:prstGeom prst="rect">
            <a:avLst/>
          </a:prstGeom>
        </p:spPr>
        <p:txBody>
          <a:bodyPr wrap="none">
            <a:spAutoFit/>
          </a:bodyPr>
          <a:lstStyle/>
          <a:p>
            <a:pPr lvl="0" rtl="0"/>
            <a:r>
              <a:rPr lang="en-US" b="1" dirty="0"/>
              <a:t>Bends and fittings</a:t>
            </a:r>
          </a:p>
        </p:txBody>
      </p:sp>
      <p:pic>
        <p:nvPicPr>
          <p:cNvPr id="5" name="Picture 4"/>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07704" y="2668051"/>
            <a:ext cx="5276850" cy="3695700"/>
          </a:xfrm>
          <a:prstGeom prst="rect">
            <a:avLst/>
          </a:prstGeom>
          <a:noFill/>
          <a:ln>
            <a:solidFill>
              <a:schemeClr val="tx1"/>
            </a:solidFill>
          </a:ln>
        </p:spPr>
      </p:pic>
    </p:spTree>
    <p:extLst>
      <p:ext uri="{BB962C8B-B14F-4D97-AF65-F5344CB8AC3E}">
        <p14:creationId xmlns:p14="http://schemas.microsoft.com/office/powerpoint/2010/main" val="1644353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323528" y="789878"/>
                <a:ext cx="8028384" cy="15277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343275" algn="l"/>
                  </a:tabLst>
                  <a:defRPr>
                    <a:solidFill>
                      <a:schemeClr val="tx1"/>
                    </a:solidFill>
                    <a:latin typeface="Arial" pitchFamily="34" charset="0"/>
                    <a:cs typeface="Arial" pitchFamily="34" charset="0"/>
                  </a:defRPr>
                </a:lvl1pPr>
                <a:lvl2pPr fontAlgn="base">
                  <a:spcBef>
                    <a:spcPct val="0"/>
                  </a:spcBef>
                  <a:spcAft>
                    <a:spcPct val="0"/>
                  </a:spcAft>
                  <a:tabLst>
                    <a:tab pos="3343275" algn="l"/>
                  </a:tabLst>
                  <a:defRPr>
                    <a:solidFill>
                      <a:schemeClr val="tx1"/>
                    </a:solidFill>
                    <a:latin typeface="Arial" pitchFamily="34" charset="0"/>
                    <a:cs typeface="Arial" pitchFamily="34" charset="0"/>
                  </a:defRPr>
                </a:lvl2pPr>
                <a:lvl3pPr fontAlgn="base">
                  <a:spcBef>
                    <a:spcPct val="0"/>
                  </a:spcBef>
                  <a:spcAft>
                    <a:spcPct val="0"/>
                  </a:spcAft>
                  <a:tabLst>
                    <a:tab pos="3343275" algn="l"/>
                  </a:tabLst>
                  <a:defRPr>
                    <a:solidFill>
                      <a:schemeClr val="tx1"/>
                    </a:solidFill>
                    <a:latin typeface="Arial" pitchFamily="34" charset="0"/>
                    <a:cs typeface="Arial" pitchFamily="34" charset="0"/>
                  </a:defRPr>
                </a:lvl3pPr>
                <a:lvl4pPr fontAlgn="base">
                  <a:spcBef>
                    <a:spcPct val="0"/>
                  </a:spcBef>
                  <a:spcAft>
                    <a:spcPct val="0"/>
                  </a:spcAft>
                  <a:tabLst>
                    <a:tab pos="3343275" algn="l"/>
                  </a:tabLst>
                  <a:defRPr>
                    <a:solidFill>
                      <a:schemeClr val="tx1"/>
                    </a:solidFill>
                    <a:latin typeface="Arial" pitchFamily="34" charset="0"/>
                    <a:cs typeface="Arial" pitchFamily="34" charset="0"/>
                  </a:defRPr>
                </a:lvl4pPr>
                <a:lvl5pPr fontAlgn="base">
                  <a:spcBef>
                    <a:spcPct val="0"/>
                  </a:spcBef>
                  <a:spcAft>
                    <a:spcPct val="0"/>
                  </a:spcAft>
                  <a:tabLst>
                    <a:tab pos="3343275" algn="l"/>
                  </a:tabLst>
                  <a:defRPr>
                    <a:solidFill>
                      <a:schemeClr val="tx1"/>
                    </a:solidFill>
                    <a:latin typeface="Arial" pitchFamily="34" charset="0"/>
                    <a:cs typeface="Arial" pitchFamily="34" charset="0"/>
                  </a:defRPr>
                </a:lvl5pPr>
                <a:lvl6pPr fontAlgn="base">
                  <a:spcBef>
                    <a:spcPct val="0"/>
                  </a:spcBef>
                  <a:spcAft>
                    <a:spcPct val="0"/>
                  </a:spcAft>
                  <a:tabLst>
                    <a:tab pos="3343275" algn="l"/>
                  </a:tabLst>
                  <a:defRPr>
                    <a:solidFill>
                      <a:schemeClr val="tx1"/>
                    </a:solidFill>
                    <a:latin typeface="Arial" pitchFamily="34" charset="0"/>
                    <a:cs typeface="Arial" pitchFamily="34" charset="0"/>
                  </a:defRPr>
                </a:lvl6pPr>
                <a:lvl7pPr fontAlgn="base">
                  <a:spcBef>
                    <a:spcPct val="0"/>
                  </a:spcBef>
                  <a:spcAft>
                    <a:spcPct val="0"/>
                  </a:spcAft>
                  <a:tabLst>
                    <a:tab pos="3343275" algn="l"/>
                  </a:tabLst>
                  <a:defRPr>
                    <a:solidFill>
                      <a:schemeClr val="tx1"/>
                    </a:solidFill>
                    <a:latin typeface="Arial" pitchFamily="34" charset="0"/>
                    <a:cs typeface="Arial" pitchFamily="34" charset="0"/>
                  </a:defRPr>
                </a:lvl7pPr>
                <a:lvl8pPr fontAlgn="base">
                  <a:spcBef>
                    <a:spcPct val="0"/>
                  </a:spcBef>
                  <a:spcAft>
                    <a:spcPct val="0"/>
                  </a:spcAft>
                  <a:tabLst>
                    <a:tab pos="3343275" algn="l"/>
                  </a:tabLst>
                  <a:defRPr>
                    <a:solidFill>
                      <a:schemeClr val="tx1"/>
                    </a:solidFill>
                    <a:latin typeface="Arial" pitchFamily="34" charset="0"/>
                    <a:cs typeface="Arial" pitchFamily="34" charset="0"/>
                  </a:defRPr>
                </a:lvl8pPr>
                <a:lvl9pPr fontAlgn="base">
                  <a:spcBef>
                    <a:spcPct val="0"/>
                  </a:spcBef>
                  <a:spcAft>
                    <a:spcPct val="0"/>
                  </a:spcAft>
                  <a:tabLst>
                    <a:tab pos="33432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343275" algn="l"/>
                  </a:tabLst>
                </a:pPr>
                <a:r>
                  <a:rPr kumimoji="0" lang="en-US" altLang="ar-S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From the above points for the values of loss coefficient </a:t>
                </a:r>
                <a:r>
                  <a:rPr kumimoji="0" lang="en-US" altLang="ar-SA" b="0" i="1"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t>KL</a:t>
                </a:r>
                <a:r>
                  <a:rPr kumimoji="0" lang="en-US" altLang="ar-S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Minor losses are calculated as following:</a:t>
                </a:r>
                <a:endParaRPr lang="en-US" altLang="ar-SA" dirty="0"/>
              </a:p>
              <a:p>
                <a:pPr marL="0" marR="0" lvl="0" indent="0" algn="l" defTabSz="914400" rtl="0" eaLnBrk="1" fontAlgn="base" latinLnBrk="0" hangingPunct="1">
                  <a:lnSpc>
                    <a:spcPct val="100000"/>
                  </a:lnSpc>
                  <a:spcBef>
                    <a:spcPct val="0"/>
                  </a:spcBef>
                  <a:spcAft>
                    <a:spcPct val="0"/>
                  </a:spcAft>
                  <a:buClrTx/>
                  <a:buSzTx/>
                  <a:buFontTx/>
                  <a:buNone/>
                  <a:tabLst>
                    <a:tab pos="3343275" algn="l"/>
                  </a:tabLst>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𝐿</m:t>
                          </m:r>
                        </m:sub>
                      </m:sSub>
                      <m:r>
                        <a:rPr lang="en-US" i="1">
                          <a:latin typeface="Cambria Math"/>
                        </a:rPr>
                        <m:t>=</m:t>
                      </m:r>
                      <m:sSub>
                        <m:sSubPr>
                          <m:ctrlPr>
                            <a:rPr lang="en-US" i="1">
                              <a:latin typeface="Cambria Math"/>
                            </a:rPr>
                          </m:ctrlPr>
                        </m:sSubPr>
                        <m:e>
                          <m:r>
                            <a:rPr lang="en-US" i="1">
                              <a:latin typeface="Cambria Math"/>
                            </a:rPr>
                            <m:t>𝐾</m:t>
                          </m:r>
                        </m:e>
                        <m:sub>
                          <m:r>
                            <a:rPr lang="en-US" i="1">
                              <a:latin typeface="Cambria Math"/>
                            </a:rPr>
                            <m:t>𝐿</m:t>
                          </m:r>
                        </m:sub>
                      </m:sSub>
                      <m:f>
                        <m:fPr>
                          <m:ctrlPr>
                            <a:rPr lang="en-US" i="1">
                              <a:latin typeface="Cambria Math"/>
                            </a:rPr>
                          </m:ctrlPr>
                        </m:fPr>
                        <m:num>
                          <m:sSup>
                            <m:sSupPr>
                              <m:ctrlPr>
                                <a:rPr lang="en-US" i="1">
                                  <a:latin typeface="Cambria Math"/>
                                </a:rPr>
                              </m:ctrlPr>
                            </m:sSupPr>
                            <m:e>
                              <m:r>
                                <a:rPr lang="en-US" i="1">
                                  <a:latin typeface="Cambria Math"/>
                                </a:rPr>
                                <m:t>𝑢</m:t>
                              </m:r>
                            </m:e>
                            <m:sup>
                              <m:r>
                                <a:rPr lang="en-US" i="1">
                                  <a:latin typeface="Cambria Math"/>
                                </a:rPr>
                                <m:t>2</m:t>
                              </m:r>
                            </m:sup>
                          </m:sSup>
                        </m:num>
                        <m:den>
                          <m:r>
                            <a:rPr lang="en-US" i="1">
                              <a:latin typeface="Cambria Math"/>
                            </a:rPr>
                            <m:t>2</m:t>
                          </m:r>
                          <m:r>
                            <a:rPr lang="en-US" i="1">
                              <a:latin typeface="Cambria Math"/>
                            </a:rPr>
                            <m:t>𝑔</m:t>
                          </m:r>
                        </m:den>
                      </m:f>
                    </m:oMath>
                  </m:oMathPara>
                </a14:m>
                <a:endParaRPr lang="en-US" dirty="0"/>
              </a:p>
              <a:p>
                <a:pPr marL="0" marR="0" lvl="0" indent="0" algn="l" defTabSz="914400" rtl="0" eaLnBrk="0" fontAlgn="base" latinLnBrk="0" hangingPunct="0">
                  <a:lnSpc>
                    <a:spcPct val="100000"/>
                  </a:lnSpc>
                  <a:spcBef>
                    <a:spcPct val="0"/>
                  </a:spcBef>
                  <a:spcAft>
                    <a:spcPct val="0"/>
                  </a:spcAft>
                  <a:buClrTx/>
                  <a:buSzTx/>
                  <a:buFontTx/>
                  <a:buNone/>
                  <a:tabLst>
                    <a:tab pos="3343275" algn="l"/>
                  </a:tabLst>
                </a:pPr>
                <a:endParaRPr kumimoji="0" lang="en-US" altLang="ar-SA" b="0" i="0" u="none" strike="noStrike" cap="none" normalizeH="0" baseline="0" dirty="0" smtClean="0">
                  <a:ln>
                    <a:noFill/>
                  </a:ln>
                  <a:solidFill>
                    <a:schemeClr val="tx1"/>
                  </a:solidFill>
                  <a:effectLst/>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323528" y="789878"/>
                <a:ext cx="8028384" cy="1527726"/>
              </a:xfrm>
              <a:prstGeom prst="rect">
                <a:avLst/>
              </a:prstGeom>
              <a:blipFill rotWithShape="1">
                <a:blip r:embed="rId2"/>
                <a:stretch>
                  <a:fillRect l="-607" t="-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ar-SA">
                    <a:noFill/>
                  </a:rPr>
                  <a:t> </a:t>
                </a:r>
              </a:p>
            </p:txBody>
          </p:sp>
        </mc:Fallback>
      </mc:AlternateContent>
      <p:pic>
        <p:nvPicPr>
          <p:cNvPr id="4097" name="Picture 9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40387" y="3861048"/>
            <a:ext cx="5994666" cy="19442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3"/>
              <p:cNvSpPr>
                <a:spLocks noChangeArrowheads="1"/>
              </p:cNvSpPr>
              <p:nvPr/>
            </p:nvSpPr>
            <p:spPr bwMode="auto">
              <a:xfrm>
                <a:off x="323528" y="2526352"/>
                <a:ext cx="7848872" cy="1081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343275" algn="l"/>
                  </a:tabLst>
                  <a:defRPr>
                    <a:solidFill>
                      <a:schemeClr val="tx1"/>
                    </a:solidFill>
                    <a:latin typeface="Arial" pitchFamily="34" charset="0"/>
                    <a:cs typeface="Arial" pitchFamily="34" charset="0"/>
                  </a:defRPr>
                </a:lvl1pPr>
                <a:lvl2pPr fontAlgn="base">
                  <a:spcBef>
                    <a:spcPct val="0"/>
                  </a:spcBef>
                  <a:spcAft>
                    <a:spcPct val="0"/>
                  </a:spcAft>
                  <a:tabLst>
                    <a:tab pos="3343275" algn="l"/>
                  </a:tabLst>
                  <a:defRPr>
                    <a:solidFill>
                      <a:schemeClr val="tx1"/>
                    </a:solidFill>
                    <a:latin typeface="Arial" pitchFamily="34" charset="0"/>
                    <a:cs typeface="Arial" pitchFamily="34" charset="0"/>
                  </a:defRPr>
                </a:lvl2pPr>
                <a:lvl3pPr fontAlgn="base">
                  <a:spcBef>
                    <a:spcPct val="0"/>
                  </a:spcBef>
                  <a:spcAft>
                    <a:spcPct val="0"/>
                  </a:spcAft>
                  <a:tabLst>
                    <a:tab pos="3343275" algn="l"/>
                  </a:tabLst>
                  <a:defRPr>
                    <a:solidFill>
                      <a:schemeClr val="tx1"/>
                    </a:solidFill>
                    <a:latin typeface="Arial" pitchFamily="34" charset="0"/>
                    <a:cs typeface="Arial" pitchFamily="34" charset="0"/>
                  </a:defRPr>
                </a:lvl3pPr>
                <a:lvl4pPr fontAlgn="base">
                  <a:spcBef>
                    <a:spcPct val="0"/>
                  </a:spcBef>
                  <a:spcAft>
                    <a:spcPct val="0"/>
                  </a:spcAft>
                  <a:tabLst>
                    <a:tab pos="3343275" algn="l"/>
                  </a:tabLst>
                  <a:defRPr>
                    <a:solidFill>
                      <a:schemeClr val="tx1"/>
                    </a:solidFill>
                    <a:latin typeface="Arial" pitchFamily="34" charset="0"/>
                    <a:cs typeface="Arial" pitchFamily="34" charset="0"/>
                  </a:defRPr>
                </a:lvl4pPr>
                <a:lvl5pPr fontAlgn="base">
                  <a:spcBef>
                    <a:spcPct val="0"/>
                  </a:spcBef>
                  <a:spcAft>
                    <a:spcPct val="0"/>
                  </a:spcAft>
                  <a:tabLst>
                    <a:tab pos="3343275" algn="l"/>
                  </a:tabLst>
                  <a:defRPr>
                    <a:solidFill>
                      <a:schemeClr val="tx1"/>
                    </a:solidFill>
                    <a:latin typeface="Arial" pitchFamily="34" charset="0"/>
                    <a:cs typeface="Arial" pitchFamily="34" charset="0"/>
                  </a:defRPr>
                </a:lvl5pPr>
                <a:lvl6pPr fontAlgn="base">
                  <a:spcBef>
                    <a:spcPct val="0"/>
                  </a:spcBef>
                  <a:spcAft>
                    <a:spcPct val="0"/>
                  </a:spcAft>
                  <a:tabLst>
                    <a:tab pos="3343275" algn="l"/>
                  </a:tabLst>
                  <a:defRPr>
                    <a:solidFill>
                      <a:schemeClr val="tx1"/>
                    </a:solidFill>
                    <a:latin typeface="Arial" pitchFamily="34" charset="0"/>
                    <a:cs typeface="Arial" pitchFamily="34" charset="0"/>
                  </a:defRPr>
                </a:lvl6pPr>
                <a:lvl7pPr fontAlgn="base">
                  <a:spcBef>
                    <a:spcPct val="0"/>
                  </a:spcBef>
                  <a:spcAft>
                    <a:spcPct val="0"/>
                  </a:spcAft>
                  <a:tabLst>
                    <a:tab pos="3343275" algn="l"/>
                  </a:tabLst>
                  <a:defRPr>
                    <a:solidFill>
                      <a:schemeClr val="tx1"/>
                    </a:solidFill>
                    <a:latin typeface="Arial" pitchFamily="34" charset="0"/>
                    <a:cs typeface="Arial" pitchFamily="34" charset="0"/>
                  </a:defRPr>
                </a:lvl7pPr>
                <a:lvl8pPr fontAlgn="base">
                  <a:spcBef>
                    <a:spcPct val="0"/>
                  </a:spcBef>
                  <a:spcAft>
                    <a:spcPct val="0"/>
                  </a:spcAft>
                  <a:tabLst>
                    <a:tab pos="3343275" algn="l"/>
                  </a:tabLst>
                  <a:defRPr>
                    <a:solidFill>
                      <a:schemeClr val="tx1"/>
                    </a:solidFill>
                    <a:latin typeface="Arial" pitchFamily="34" charset="0"/>
                    <a:cs typeface="Arial" pitchFamily="34" charset="0"/>
                  </a:defRPr>
                </a:lvl8pPr>
                <a:lvl9pPr fontAlgn="base">
                  <a:spcBef>
                    <a:spcPct val="0"/>
                  </a:spcBef>
                  <a:spcAft>
                    <a:spcPct val="0"/>
                  </a:spcAft>
                  <a:tabLst>
                    <a:tab pos="3343275" algn="l"/>
                  </a:tabLst>
                  <a:defRPr>
                    <a:solidFill>
                      <a:schemeClr val="tx1"/>
                    </a:solidFill>
                    <a:latin typeface="Arial" pitchFamily="34" charset="0"/>
                    <a:cs typeface="Arial" pitchFamily="34" charset="0"/>
                  </a:defRPr>
                </a:lvl9pPr>
              </a:lstStyle>
              <a:p>
                <a:pPr lvl="0" algn="l" rtl="0"/>
                <a:r>
                  <a:rPr lang="en-US"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𝐿</m:t>
                        </m:r>
                      </m:sub>
                    </m:sSub>
                  </m:oMath>
                </a14:m>
                <a:r>
                  <a:rPr lang="en-US" dirty="0">
                    <a:latin typeface="Times New Roman" panose="02020603050405020304" pitchFamily="18" charset="0"/>
                    <a:cs typeface="Times New Roman" panose="02020603050405020304" pitchFamily="18" charset="0"/>
                  </a:rPr>
                  <a:t> the additional head loss is in the piping system caused by insertion of the component, and is defined as </a:t>
                </a:r>
                <a14:m>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𝐿</m:t>
                        </m:r>
                      </m:sub>
                    </m:sSub>
                    <m:r>
                      <a:rPr lang="en-US" i="1">
                        <a:latin typeface="Cambria Math"/>
                      </a:rPr>
                      <m:t>=</m:t>
                    </m:r>
                    <m:f>
                      <m:fPr>
                        <m:ctrlPr>
                          <a:rPr lang="en-US" i="1">
                            <a:latin typeface="Cambria Math"/>
                          </a:rPr>
                        </m:ctrlPr>
                      </m:fPr>
                      <m:num>
                        <m:r>
                          <a:rPr lang="en-US" i="1">
                            <a:latin typeface="Cambria Math"/>
                          </a:rPr>
                          <m:t>∆</m:t>
                        </m:r>
                        <m:sSub>
                          <m:sSubPr>
                            <m:ctrlPr>
                              <a:rPr lang="en-US" i="1">
                                <a:latin typeface="Cambria Math"/>
                              </a:rPr>
                            </m:ctrlPr>
                          </m:sSubPr>
                          <m:e>
                            <m:r>
                              <a:rPr lang="en-US" i="1">
                                <a:latin typeface="Cambria Math"/>
                              </a:rPr>
                              <m:t>𝑃</m:t>
                            </m:r>
                          </m:e>
                          <m:sub>
                            <m:r>
                              <a:rPr lang="en-US" i="1">
                                <a:latin typeface="Cambria Math"/>
                              </a:rPr>
                              <m:t>𝐿</m:t>
                            </m:r>
                          </m:sub>
                        </m:sSub>
                      </m:num>
                      <m:den>
                        <m:r>
                          <a:rPr lang="en-US" i="1">
                            <a:latin typeface="Cambria Math"/>
                          </a:rPr>
                          <m:t>𝜌</m:t>
                        </m:r>
                        <m:r>
                          <a:rPr lang="en-US" i="1">
                            <a:latin typeface="Cambria Math"/>
                          </a:rPr>
                          <m:t>𝑔</m:t>
                        </m:r>
                      </m:den>
                    </m:f>
                  </m:oMath>
                </a14:m>
                <a:r>
                  <a:rPr lang="en-US" dirty="0">
                    <a:latin typeface="Times New Roman" panose="02020603050405020304" pitchFamily="18" charset="0"/>
                    <a:cs typeface="Times New Roman" panose="02020603050405020304" pitchFamily="18" charset="0"/>
                  </a:rPr>
                  <a:t>. For example, imagine replacing the valve in the next Fig</a:t>
                </a:r>
                <a:endParaRPr kumimoji="0" lang="en-US" altLang="ar-SA"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3" name="Rectangle 3"/>
              <p:cNvSpPr>
                <a:spLocks noRot="1" noChangeAspect="1" noMove="1" noResize="1" noEditPoints="1" noAdjustHandles="1" noChangeArrowheads="1" noChangeShapeType="1" noTextEdit="1"/>
              </p:cNvSpPr>
              <p:nvPr/>
            </p:nvSpPr>
            <p:spPr bwMode="auto">
              <a:xfrm>
                <a:off x="323528" y="2526352"/>
                <a:ext cx="7848872" cy="1081835"/>
              </a:xfrm>
              <a:prstGeom prst="rect">
                <a:avLst/>
              </a:prstGeom>
              <a:blipFill rotWithShape="1">
                <a:blip r:embed="rId5"/>
                <a:stretch>
                  <a:fillRect l="-621" t="-2247" r="-854" b="-84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ar-SA">
                    <a:noFill/>
                  </a:rPr>
                  <a:t> </a:t>
                </a:r>
              </a:p>
            </p:txBody>
          </p:sp>
        </mc:Fallback>
      </mc:AlternateContent>
    </p:spTree>
    <p:extLst>
      <p:ext uri="{BB962C8B-B14F-4D97-AF65-F5344CB8AC3E}">
        <p14:creationId xmlns:p14="http://schemas.microsoft.com/office/powerpoint/2010/main" val="356421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392" y="484058"/>
            <a:ext cx="7704856" cy="923330"/>
          </a:xfrm>
          <a:prstGeom prst="rect">
            <a:avLst/>
          </a:prstGeom>
        </p:spPr>
        <p:txBody>
          <a:bodyPr wrap="square">
            <a:spAutoFit/>
          </a:bodyPr>
          <a:lstStyle/>
          <a:p>
            <a:pPr algn="just" rtl="0"/>
            <a:r>
              <a:rPr lang="en-US" b="1" dirty="0"/>
              <a:t>Velocity and acceleration of fluid flow particle</a:t>
            </a:r>
            <a:endParaRPr lang="en-US" dirty="0"/>
          </a:p>
          <a:p>
            <a:pPr algn="just" rtl="0"/>
            <a:r>
              <a:rPr lang="en-US" dirty="0"/>
              <a:t>The velocity of a particle moving along a streamline in a fluid flow may be expressed by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266804"/>
            <a:ext cx="269557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539552" y="1554029"/>
                <a:ext cx="5544616" cy="2585323"/>
              </a:xfrm>
              <a:prstGeom prst="rect">
                <a:avLst/>
              </a:prstGeom>
            </p:spPr>
            <p:txBody>
              <a:bodyPr wrap="square">
                <a:spAutoFit/>
              </a:bodyPr>
              <a:lstStyle/>
              <a:p>
                <a:pPr marL="285750" indent="-285750" algn="just" rtl="0">
                  <a:buFont typeface="Arial" panose="020B0604020202020204" pitchFamily="34" charset="0"/>
                  <a:buChar char="•"/>
                </a:pPr>
                <a:r>
                  <a:rPr lang="en-US" dirty="0">
                    <a:cs typeface="+mj-cs"/>
                  </a:rPr>
                  <a:t>One may be think that acceleration is zero in steady flow since acceleration is the rate of change of velocity with time, and in steady flow there is no change with time. </a:t>
                </a:r>
                <a:endParaRPr lang="en-US" dirty="0" smtClean="0">
                  <a:cs typeface="+mj-cs"/>
                </a:endParaRPr>
              </a:p>
              <a:p>
                <a:pPr marL="285750" indent="-285750" algn="just" rtl="0">
                  <a:buFont typeface="Arial" panose="020B0604020202020204" pitchFamily="34" charset="0"/>
                  <a:buChar char="•"/>
                </a:pPr>
                <a:r>
                  <a:rPr lang="en-US" dirty="0" smtClean="0">
                    <a:cs typeface="+mj-cs"/>
                  </a:rPr>
                  <a:t>A </a:t>
                </a:r>
                <a:r>
                  <a:rPr lang="en-US" dirty="0">
                    <a:cs typeface="+mj-cs"/>
                  </a:rPr>
                  <a:t>garden hose nozzle tells us that this understanding is not </a:t>
                </a:r>
                <a:r>
                  <a:rPr lang="en-US" dirty="0" smtClean="0">
                    <a:cs typeface="+mj-cs"/>
                  </a:rPr>
                  <a:t>correct. water </a:t>
                </a:r>
                <a:r>
                  <a:rPr lang="en-US" dirty="0">
                    <a:cs typeface="+mj-cs"/>
                  </a:rPr>
                  <a:t>accelerates through the nozzle </a:t>
                </a:r>
                <a:endParaRPr lang="en-US" dirty="0" smtClean="0">
                  <a:cs typeface="+mj-cs"/>
                </a:endParaRPr>
              </a:p>
              <a:p>
                <a:pPr marL="285750" indent="-285750" algn="just" rtl="0">
                  <a:buFont typeface="Arial" panose="020B0604020202020204" pitchFamily="34" charset="0"/>
                  <a:buChar char="•"/>
                </a:pPr>
                <a:r>
                  <a:rPr lang="en-US" dirty="0" smtClean="0"/>
                  <a:t>Mathematically: We </a:t>
                </a:r>
                <a:r>
                  <a:rPr lang="en-US" dirty="0"/>
                  <a:t>take the velocity </a:t>
                </a:r>
                <a:r>
                  <a:rPr lang="en-US" i="1" dirty="0"/>
                  <a:t>u</a:t>
                </a:r>
                <a:r>
                  <a:rPr lang="en-US" dirty="0"/>
                  <a:t> of a fluid particle to be a function of </a:t>
                </a:r>
                <a:r>
                  <a:rPr lang="en-US" i="1" dirty="0"/>
                  <a:t>l </a:t>
                </a:r>
                <a:r>
                  <a:rPr lang="en-US" dirty="0"/>
                  <a:t>and </a:t>
                </a:r>
                <a:r>
                  <a:rPr lang="en-US" i="1" dirty="0"/>
                  <a:t>t</a:t>
                </a:r>
                <a:r>
                  <a:rPr lang="en-US" dirty="0"/>
                  <a:t>. </a:t>
                </a:r>
                <a:r>
                  <a:rPr lang="en-US" dirty="0" smtClean="0"/>
                  <a:t> Taking </a:t>
                </a:r>
                <a:r>
                  <a:rPr lang="en-US" dirty="0"/>
                  <a:t>the total differential of </a:t>
                </a:r>
                <a14:m>
                  <m:oMath xmlns:m="http://schemas.openxmlformats.org/officeDocument/2006/math">
                    <m:r>
                      <a:rPr lang="en-US" i="1">
                        <a:latin typeface="Cambria Math"/>
                      </a:rPr>
                      <m:t>𝑢</m:t>
                    </m:r>
                    <m:r>
                      <a:rPr lang="en-US" i="1">
                        <a:latin typeface="Cambria Math"/>
                      </a:rPr>
                      <m:t>=</m:t>
                    </m:r>
                    <m:r>
                      <a:rPr lang="en-US" i="1">
                        <a:latin typeface="Cambria Math"/>
                      </a:rPr>
                      <m:t>𝑓</m:t>
                    </m:r>
                    <m:r>
                      <a:rPr lang="en-US" i="1">
                        <a:latin typeface="Cambria Math"/>
                      </a:rPr>
                      <m:t>(</m:t>
                    </m:r>
                    <m:r>
                      <a:rPr lang="en-US" i="1">
                        <a:latin typeface="Cambria Math"/>
                      </a:rPr>
                      <m:t>𝑙</m:t>
                    </m:r>
                    <m:r>
                      <a:rPr lang="en-US" i="1">
                        <a:latin typeface="Cambria Math"/>
                      </a:rPr>
                      <m:t>, </m:t>
                    </m:r>
                    <m:r>
                      <a:rPr lang="en-US" i="1">
                        <a:latin typeface="Cambria Math"/>
                      </a:rPr>
                      <m:t>𝑡</m:t>
                    </m:r>
                    <m:r>
                      <a:rPr lang="en-US" i="1">
                        <a:latin typeface="Cambria Math"/>
                      </a:rPr>
                      <m:t>)</m:t>
                    </m:r>
                  </m:oMath>
                </a14:m>
                <a:endParaRPr lang="ar-SA" dirty="0">
                  <a:cs typeface="+mj-cs"/>
                </a:endParaRPr>
              </a:p>
            </p:txBody>
          </p:sp>
        </mc:Choice>
        <mc:Fallback xmlns="">
          <p:sp>
            <p:nvSpPr>
              <p:cNvPr id="5" name="Rectangle 4"/>
              <p:cNvSpPr>
                <a:spLocks noRot="1" noChangeAspect="1" noMove="1" noResize="1" noEditPoints="1" noAdjustHandles="1" noChangeArrowheads="1" noChangeShapeType="1" noTextEdit="1"/>
              </p:cNvSpPr>
              <p:nvPr/>
            </p:nvSpPr>
            <p:spPr>
              <a:xfrm>
                <a:off x="539552" y="1554029"/>
                <a:ext cx="5544616" cy="2585323"/>
              </a:xfrm>
              <a:prstGeom prst="rect">
                <a:avLst/>
              </a:prstGeom>
              <a:blipFill rotWithShape="1">
                <a:blip r:embed="rId3"/>
                <a:stretch>
                  <a:fillRect l="-770" t="-1179" r="-880" b="-2830"/>
                </a:stretch>
              </a:blipFill>
            </p:spPr>
            <p:txBody>
              <a:bodyPr/>
              <a:lstStyle/>
              <a:p>
                <a:r>
                  <a:rPr lang="ar-SA">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561" y="4472008"/>
            <a:ext cx="1930714" cy="238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Rectangle 6"/>
              <p:cNvSpPr/>
              <p:nvPr/>
            </p:nvSpPr>
            <p:spPr>
              <a:xfrm>
                <a:off x="2879887" y="1050836"/>
                <a:ext cx="1065879"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𝑢</m:t>
                      </m:r>
                      <m:r>
                        <a:rPr lang="en-US" i="1">
                          <a:latin typeface="Cambria Math"/>
                        </a:rPr>
                        <m:t>=</m:t>
                      </m:r>
                      <m:f>
                        <m:fPr>
                          <m:ctrlPr>
                            <a:rPr lang="en-US" i="1">
                              <a:latin typeface="Cambria Math"/>
                            </a:rPr>
                          </m:ctrlPr>
                        </m:fPr>
                        <m:num>
                          <m:r>
                            <a:rPr lang="en-US" i="1">
                              <a:latin typeface="Cambria Math"/>
                            </a:rPr>
                            <m:t>𝑑𝑙</m:t>
                          </m:r>
                        </m:num>
                        <m:den>
                          <m:r>
                            <a:rPr lang="en-US" i="1">
                              <a:latin typeface="Cambria Math"/>
                            </a:rPr>
                            <m:t>𝑑𝑡</m:t>
                          </m:r>
                        </m:den>
                      </m:f>
                    </m:oMath>
                  </m:oMathPara>
                </a14:m>
                <a:endParaRPr lang="ar-SA" dirty="0"/>
              </a:p>
            </p:txBody>
          </p:sp>
        </mc:Choice>
        <mc:Fallback xmlns="">
          <p:sp>
            <p:nvSpPr>
              <p:cNvPr id="7" name="Rectangle 6"/>
              <p:cNvSpPr>
                <a:spLocks noRot="1" noChangeAspect="1" noMove="1" noResize="1" noEditPoints="1" noAdjustHandles="1" noChangeArrowheads="1" noChangeShapeType="1" noTextEdit="1"/>
              </p:cNvSpPr>
              <p:nvPr/>
            </p:nvSpPr>
            <p:spPr>
              <a:xfrm>
                <a:off x="2879887" y="1050836"/>
                <a:ext cx="1065879" cy="618246"/>
              </a:xfrm>
              <a:prstGeom prst="rect">
                <a:avLst/>
              </a:prstGeom>
              <a:blipFill rotWithShape="1">
                <a:blip r:embed="rId5"/>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2964613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261" y="1613019"/>
            <a:ext cx="5429470" cy="19442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502580"/>
            <a:ext cx="87129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S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Total Friction Losses</a:t>
            </a:r>
            <a:endParaRPr kumimoji="0" lang="en-US" altLang="ar-S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frictional losses from the friction in the straight pipe (skin friction), enlargement losses, contraction losses, and losses in fittings and valves are all incorporated in </a:t>
            </a:r>
            <a:r>
              <a:rPr kumimoji="0" lang="en-US" altLang="ar-SA"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a:t>
            </a:r>
            <a:r>
              <a:rPr kumimoji="0" lang="en-US" altLang="ar-SA" sz="1600" b="0"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L</a:t>
            </a:r>
            <a:r>
              <a:rPr kumimoji="0" lang="en-US" altLang="ar-S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term in Bernoulli's equation, so that.</a:t>
            </a:r>
            <a:r>
              <a:rPr kumimoji="0" lang="en-US" altLang="ar-SA" sz="1600" b="0" i="0" u="none" strike="noStrike" cap="none" normalizeH="0" baseline="0" dirty="0" smtClean="0">
                <a:ln>
                  <a:noFill/>
                </a:ln>
                <a:solidFill>
                  <a:schemeClr val="tx1"/>
                </a:solidFill>
                <a:effectLst/>
                <a:latin typeface="Arial" pitchFamily="34" charset="0"/>
                <a:cs typeface="Arial" pitchFamily="34" charset="0"/>
              </a:rPr>
              <a:t> </a:t>
            </a:r>
          </a:p>
        </p:txBody>
      </p:sp>
      <mc:AlternateContent xmlns:mc="http://schemas.openxmlformats.org/markup-compatibility/2006" xmlns:a14="http://schemas.microsoft.com/office/drawing/2010/main">
        <mc:Choice Requires="a14">
          <p:sp>
            <p:nvSpPr>
              <p:cNvPr id="4" name="Rectangle 3"/>
              <p:cNvSpPr/>
              <p:nvPr/>
            </p:nvSpPr>
            <p:spPr>
              <a:xfrm>
                <a:off x="575556" y="3717032"/>
                <a:ext cx="7920880" cy="3000693"/>
              </a:xfrm>
              <a:prstGeom prst="rect">
                <a:avLst/>
              </a:prstGeom>
            </p:spPr>
            <p:txBody>
              <a:bodyPr wrap="square">
                <a:spAutoFit/>
              </a:bodyPr>
              <a:lstStyle/>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h</m:t>
                          </m:r>
                        </m:e>
                        <m:sub>
                          <m:r>
                            <a:rPr lang="en-US" sz="1600" i="1">
                              <a:latin typeface="Cambria Math"/>
                            </a:rPr>
                            <m:t>𝐿</m:t>
                          </m:r>
                        </m:sub>
                      </m:sSub>
                      <m:r>
                        <a:rPr lang="en-US" sz="1600" i="1">
                          <a:latin typeface="Cambria Math"/>
                        </a:rPr>
                        <m:t>=</m:t>
                      </m:r>
                      <m:r>
                        <a:rPr lang="en-US" sz="1600" i="1">
                          <a:latin typeface="Cambria Math"/>
                        </a:rPr>
                        <m:t>𝑓</m:t>
                      </m:r>
                      <m:f>
                        <m:fPr>
                          <m:ctrlPr>
                            <a:rPr lang="en-US" sz="1600" i="1">
                              <a:latin typeface="Cambria Math"/>
                            </a:rPr>
                          </m:ctrlPr>
                        </m:fPr>
                        <m:num>
                          <m:r>
                            <a:rPr lang="en-US" sz="1600" i="1">
                              <a:latin typeface="Cambria Math"/>
                            </a:rPr>
                            <m:t>𝑙</m:t>
                          </m:r>
                        </m:num>
                        <m:den>
                          <m:r>
                            <a:rPr lang="en-US" sz="1600" i="1">
                              <a:latin typeface="Cambria Math"/>
                            </a:rPr>
                            <m:t>𝑑</m:t>
                          </m:r>
                        </m:den>
                      </m:f>
                      <m:f>
                        <m:fPr>
                          <m:ctrlPr>
                            <a:rPr lang="en-US" sz="1600" i="1">
                              <a:latin typeface="Cambria Math"/>
                            </a:rPr>
                          </m:ctrlPr>
                        </m:fPr>
                        <m:num>
                          <m:sSup>
                            <m:sSupPr>
                              <m:ctrlPr>
                                <a:rPr lang="en-US" sz="1600" i="1">
                                  <a:latin typeface="Cambria Math"/>
                                </a:rPr>
                              </m:ctrlPr>
                            </m:sSupPr>
                            <m:e>
                              <m:sSub>
                                <m:sSubPr>
                                  <m:ctrlPr>
                                    <a:rPr lang="en-US" sz="1600" i="1">
                                      <a:latin typeface="Cambria Math"/>
                                    </a:rPr>
                                  </m:ctrlPr>
                                </m:sSubPr>
                                <m:e>
                                  <m:r>
                                    <a:rPr lang="en-US" sz="1600" i="1">
                                      <a:latin typeface="Cambria Math"/>
                                    </a:rPr>
                                    <m:t>𝑢</m:t>
                                  </m:r>
                                </m:e>
                                <m:sub>
                                  <m:r>
                                    <a:rPr lang="en-US" sz="1600" i="1">
                                      <a:latin typeface="Cambria Math"/>
                                    </a:rPr>
                                    <m:t>1</m:t>
                                  </m:r>
                                </m:sub>
                              </m:sSub>
                            </m:e>
                            <m:sup>
                              <m:r>
                                <a:rPr lang="en-US" sz="1600" i="1">
                                  <a:latin typeface="Cambria Math"/>
                                </a:rPr>
                                <m:t>2</m:t>
                              </m:r>
                            </m:sup>
                          </m:sSup>
                        </m:num>
                        <m:den>
                          <m:r>
                            <a:rPr lang="en-US" sz="1600" i="1">
                              <a:latin typeface="Cambria Math"/>
                            </a:rPr>
                            <m:t>2</m:t>
                          </m:r>
                          <m:r>
                            <a:rPr lang="en-US" sz="1600" i="1">
                              <a:latin typeface="Cambria Math"/>
                            </a:rPr>
                            <m:t>𝑔</m:t>
                          </m:r>
                        </m:den>
                      </m:f>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𝑒</m:t>
                          </m:r>
                        </m:sub>
                      </m:sSub>
                      <m:f>
                        <m:fPr>
                          <m:ctrlPr>
                            <a:rPr lang="en-US" sz="1600" i="1">
                              <a:latin typeface="Cambria Math"/>
                            </a:rPr>
                          </m:ctrlPr>
                        </m:fPr>
                        <m:num>
                          <m:sSup>
                            <m:sSupPr>
                              <m:ctrlPr>
                                <a:rPr lang="en-US" sz="1600" i="1">
                                  <a:latin typeface="Cambria Math"/>
                                </a:rPr>
                              </m:ctrlPr>
                            </m:sSupPr>
                            <m:e>
                              <m:sSub>
                                <m:sSubPr>
                                  <m:ctrlPr>
                                    <a:rPr lang="en-US" sz="1600" i="1">
                                      <a:latin typeface="Cambria Math"/>
                                    </a:rPr>
                                  </m:ctrlPr>
                                </m:sSubPr>
                                <m:e>
                                  <m:r>
                                    <a:rPr lang="en-US" sz="1600" i="1">
                                      <a:latin typeface="Cambria Math"/>
                                    </a:rPr>
                                    <m:t>𝑢</m:t>
                                  </m:r>
                                </m:e>
                                <m:sub>
                                  <m:r>
                                    <a:rPr lang="en-US" sz="1600" i="1">
                                      <a:latin typeface="Cambria Math"/>
                                    </a:rPr>
                                    <m:t>1</m:t>
                                  </m:r>
                                </m:sub>
                              </m:sSub>
                            </m:e>
                            <m:sup>
                              <m:r>
                                <a:rPr lang="en-US" sz="1600" i="1">
                                  <a:latin typeface="Cambria Math"/>
                                </a:rPr>
                                <m:t>2</m:t>
                              </m:r>
                            </m:sup>
                          </m:sSup>
                        </m:num>
                        <m:den>
                          <m:r>
                            <a:rPr lang="en-US" sz="1600" i="1">
                              <a:latin typeface="Cambria Math"/>
                            </a:rPr>
                            <m:t>2</m:t>
                          </m:r>
                          <m:r>
                            <a:rPr lang="en-US" sz="1600" i="1">
                              <a:latin typeface="Cambria Math"/>
                            </a:rPr>
                            <m:t>𝑔</m:t>
                          </m:r>
                        </m:den>
                      </m:f>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𝑐</m:t>
                          </m:r>
                        </m:sub>
                      </m:sSub>
                      <m:f>
                        <m:fPr>
                          <m:ctrlPr>
                            <a:rPr lang="en-US" sz="1600" i="1">
                              <a:latin typeface="Cambria Math"/>
                            </a:rPr>
                          </m:ctrlPr>
                        </m:fPr>
                        <m:num>
                          <m:sSup>
                            <m:sSupPr>
                              <m:ctrlPr>
                                <a:rPr lang="en-US" sz="1600" i="1">
                                  <a:latin typeface="Cambria Math"/>
                                </a:rPr>
                              </m:ctrlPr>
                            </m:sSupPr>
                            <m:e>
                              <m:sSub>
                                <m:sSubPr>
                                  <m:ctrlPr>
                                    <a:rPr lang="en-US" sz="1600" i="1">
                                      <a:latin typeface="Cambria Math"/>
                                    </a:rPr>
                                  </m:ctrlPr>
                                </m:sSubPr>
                                <m:e>
                                  <m:r>
                                    <a:rPr lang="en-US" sz="1600" i="1">
                                      <a:latin typeface="Cambria Math"/>
                                    </a:rPr>
                                    <m:t>𝑢</m:t>
                                  </m:r>
                                </m:e>
                                <m:sub>
                                  <m:r>
                                    <a:rPr lang="en-US" sz="1600" i="1">
                                      <a:latin typeface="Cambria Math"/>
                                    </a:rPr>
                                    <m:t>2</m:t>
                                  </m:r>
                                </m:sub>
                              </m:sSub>
                            </m:e>
                            <m:sup>
                              <m:r>
                                <a:rPr lang="en-US" sz="1600" i="1">
                                  <a:latin typeface="Cambria Math"/>
                                </a:rPr>
                                <m:t>2</m:t>
                              </m:r>
                            </m:sup>
                          </m:sSup>
                        </m:num>
                        <m:den>
                          <m:r>
                            <a:rPr lang="en-US" sz="1600" i="1">
                              <a:latin typeface="Cambria Math"/>
                            </a:rPr>
                            <m:t>2</m:t>
                          </m:r>
                          <m:r>
                            <a:rPr lang="en-US" sz="1600" i="1">
                              <a:latin typeface="Cambria Math"/>
                            </a:rPr>
                            <m:t>𝑔</m:t>
                          </m:r>
                        </m:den>
                      </m:f>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𝑓</m:t>
                          </m:r>
                        </m:sub>
                      </m:sSub>
                      <m:f>
                        <m:fPr>
                          <m:ctrlPr>
                            <a:rPr lang="en-US" sz="1600" i="1">
                              <a:latin typeface="Cambria Math"/>
                            </a:rPr>
                          </m:ctrlPr>
                        </m:fPr>
                        <m:num>
                          <m:sSup>
                            <m:sSupPr>
                              <m:ctrlPr>
                                <a:rPr lang="en-US" sz="1600" i="1">
                                  <a:latin typeface="Cambria Math"/>
                                </a:rPr>
                              </m:ctrlPr>
                            </m:sSupPr>
                            <m:e>
                              <m:sSub>
                                <m:sSubPr>
                                  <m:ctrlPr>
                                    <a:rPr lang="en-US" sz="1600" i="1">
                                      <a:latin typeface="Cambria Math"/>
                                    </a:rPr>
                                  </m:ctrlPr>
                                </m:sSubPr>
                                <m:e>
                                  <m:r>
                                    <a:rPr lang="en-US" sz="1600" i="1">
                                      <a:latin typeface="Cambria Math"/>
                                    </a:rPr>
                                    <m:t>𝑢</m:t>
                                  </m:r>
                                </m:e>
                                <m:sub>
                                  <m:r>
                                    <a:rPr lang="en-US" sz="1600" i="1">
                                      <a:latin typeface="Cambria Math"/>
                                    </a:rPr>
                                    <m:t> </m:t>
                                  </m:r>
                                </m:sub>
                              </m:sSub>
                            </m:e>
                            <m:sup>
                              <m:r>
                                <a:rPr lang="en-US" sz="1600" i="1">
                                  <a:latin typeface="Cambria Math"/>
                                </a:rPr>
                                <m:t>2</m:t>
                              </m:r>
                            </m:sup>
                          </m:sSup>
                        </m:num>
                        <m:den>
                          <m:r>
                            <a:rPr lang="en-US" sz="1600" i="1">
                              <a:latin typeface="Cambria Math"/>
                            </a:rPr>
                            <m:t>2</m:t>
                          </m:r>
                          <m:r>
                            <a:rPr lang="en-US" sz="1600" i="1">
                              <a:latin typeface="Cambria Math"/>
                            </a:rPr>
                            <m:t>𝑔</m:t>
                          </m:r>
                        </m:den>
                      </m:f>
                    </m:oMath>
                  </m:oMathPara>
                </a14:m>
                <a:endParaRPr lang="en-US" sz="1600" dirty="0"/>
              </a:p>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h</m:t>
                          </m:r>
                        </m:e>
                        <m:sub>
                          <m:r>
                            <a:rPr lang="en-US" sz="1600" i="1">
                              <a:latin typeface="Cambria Math"/>
                            </a:rPr>
                            <m:t>𝐿</m:t>
                          </m:r>
                        </m:sub>
                      </m:sSub>
                      <m:r>
                        <a:rPr lang="en-US" sz="1600" i="1">
                          <a:latin typeface="Cambria Math"/>
                        </a:rPr>
                        <m:t>=</m:t>
                      </m:r>
                      <m:r>
                        <a:rPr lang="en-US" sz="1600" i="1">
                          <a:latin typeface="Cambria Math"/>
                        </a:rPr>
                        <m:t>𝑓</m:t>
                      </m:r>
                      <m:f>
                        <m:fPr>
                          <m:ctrlPr>
                            <a:rPr lang="en-US" sz="1600" i="1">
                              <a:latin typeface="Cambria Math"/>
                            </a:rPr>
                          </m:ctrlPr>
                        </m:fPr>
                        <m:num>
                          <m:r>
                            <a:rPr lang="en-US" sz="1600" i="1">
                              <a:latin typeface="Cambria Math"/>
                            </a:rPr>
                            <m:t>𝑙</m:t>
                          </m:r>
                        </m:num>
                        <m:den>
                          <m:r>
                            <a:rPr lang="en-US" sz="1600" i="1">
                              <a:latin typeface="Cambria Math"/>
                            </a:rPr>
                            <m:t>𝑑</m:t>
                          </m:r>
                        </m:den>
                      </m:f>
                      <m:f>
                        <m:fPr>
                          <m:ctrlPr>
                            <a:rPr lang="en-US" sz="1600" i="1">
                              <a:latin typeface="Cambria Math"/>
                            </a:rPr>
                          </m:ctrlPr>
                        </m:fPr>
                        <m:num>
                          <m:sSup>
                            <m:sSupPr>
                              <m:ctrlPr>
                                <a:rPr lang="en-US" sz="1600" i="1">
                                  <a:latin typeface="Cambria Math"/>
                                </a:rPr>
                              </m:ctrlPr>
                            </m:sSupPr>
                            <m:e>
                              <m:sSup>
                                <m:sSupPr>
                                  <m:ctrlPr>
                                    <a:rPr lang="en-US" sz="1600" i="1">
                                      <a:latin typeface="Cambria Math"/>
                                    </a:rPr>
                                  </m:ctrlPr>
                                </m:sSupPr>
                                <m:e>
                                  <m:d>
                                    <m:dPr>
                                      <m:ctrlPr>
                                        <a:rPr lang="en-US" sz="1600" i="1">
                                          <a:latin typeface="Cambria Math"/>
                                        </a:rPr>
                                      </m:ctrlPr>
                                    </m:dPr>
                                    <m:e>
                                      <m:f>
                                        <m:fPr>
                                          <m:ctrlPr>
                                            <a:rPr lang="en-US" sz="1600" i="1">
                                              <a:latin typeface="Cambria Math"/>
                                            </a:rPr>
                                          </m:ctrlPr>
                                        </m:fPr>
                                        <m:num>
                                          <m:r>
                                            <a:rPr lang="en-US" sz="1600" i="1">
                                              <a:latin typeface="Cambria Math"/>
                                            </a:rPr>
                                            <m:t>𝑄</m:t>
                                          </m:r>
                                        </m:num>
                                        <m:den>
                                          <m:sSub>
                                            <m:sSubPr>
                                              <m:ctrlPr>
                                                <a:rPr lang="en-US" sz="1600" i="1">
                                                  <a:latin typeface="Cambria Math"/>
                                                </a:rPr>
                                              </m:ctrlPr>
                                            </m:sSubPr>
                                            <m:e>
                                              <m:r>
                                                <a:rPr lang="en-US" sz="1600" i="1">
                                                  <a:latin typeface="Cambria Math"/>
                                                </a:rPr>
                                                <m:t>𝐴</m:t>
                                              </m:r>
                                            </m:e>
                                            <m:sub>
                                              <m:r>
                                                <a:rPr lang="en-US" sz="1600" i="1">
                                                  <a:latin typeface="Cambria Math"/>
                                                </a:rPr>
                                                <m:t>1</m:t>
                                              </m:r>
                                            </m:sub>
                                          </m:sSub>
                                        </m:den>
                                      </m:f>
                                    </m:e>
                                  </m:d>
                                </m:e>
                                <m:sup>
                                  <m:r>
                                    <a:rPr lang="en-US" sz="1600" i="1">
                                      <a:latin typeface="Cambria Math"/>
                                    </a:rPr>
                                    <m:t>2</m:t>
                                  </m:r>
                                </m:sup>
                              </m:sSup>
                            </m:e>
                            <m:sup>
                              <m:r>
                                <a:rPr lang="en-US" sz="1600" i="1">
                                  <a:latin typeface="Cambria Math"/>
                                </a:rPr>
                                <m:t> </m:t>
                              </m:r>
                            </m:sup>
                          </m:sSup>
                        </m:num>
                        <m:den>
                          <m:r>
                            <a:rPr lang="en-US" sz="1600" i="1">
                              <a:latin typeface="Cambria Math"/>
                            </a:rPr>
                            <m:t>2</m:t>
                          </m:r>
                          <m:r>
                            <a:rPr lang="en-US" sz="1600" i="1">
                              <a:latin typeface="Cambria Math"/>
                            </a:rPr>
                            <m:t>𝑔</m:t>
                          </m:r>
                        </m:den>
                      </m:f>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𝑒</m:t>
                          </m:r>
                        </m:sub>
                      </m:sSub>
                      <m:f>
                        <m:fPr>
                          <m:ctrlPr>
                            <a:rPr lang="en-US" sz="1600" i="1">
                              <a:latin typeface="Cambria Math"/>
                            </a:rPr>
                          </m:ctrlPr>
                        </m:fPr>
                        <m:num>
                          <m:sSup>
                            <m:sSupPr>
                              <m:ctrlPr>
                                <a:rPr lang="en-US" sz="1600" i="1">
                                  <a:latin typeface="Cambria Math"/>
                                </a:rPr>
                              </m:ctrlPr>
                            </m:sSupPr>
                            <m:e>
                              <m:d>
                                <m:dPr>
                                  <m:ctrlPr>
                                    <a:rPr lang="en-US" sz="1600" i="1">
                                      <a:latin typeface="Cambria Math"/>
                                    </a:rPr>
                                  </m:ctrlPr>
                                </m:dPr>
                                <m:e>
                                  <m:f>
                                    <m:fPr>
                                      <m:ctrlPr>
                                        <a:rPr lang="en-US" sz="1600" i="1">
                                          <a:latin typeface="Cambria Math"/>
                                        </a:rPr>
                                      </m:ctrlPr>
                                    </m:fPr>
                                    <m:num>
                                      <m:r>
                                        <a:rPr lang="en-US" sz="1600" i="1">
                                          <a:latin typeface="Cambria Math"/>
                                        </a:rPr>
                                        <m:t>𝑄</m:t>
                                      </m:r>
                                    </m:num>
                                    <m:den>
                                      <m:sSub>
                                        <m:sSubPr>
                                          <m:ctrlPr>
                                            <a:rPr lang="en-US" sz="1600" i="1">
                                              <a:latin typeface="Cambria Math"/>
                                            </a:rPr>
                                          </m:ctrlPr>
                                        </m:sSubPr>
                                        <m:e>
                                          <m:r>
                                            <a:rPr lang="en-US" sz="1600" i="1">
                                              <a:latin typeface="Cambria Math"/>
                                            </a:rPr>
                                            <m:t>𝐴</m:t>
                                          </m:r>
                                        </m:e>
                                        <m:sub>
                                          <m:r>
                                            <a:rPr lang="en-US" sz="1600" i="1">
                                              <a:latin typeface="Cambria Math"/>
                                            </a:rPr>
                                            <m:t>1</m:t>
                                          </m:r>
                                        </m:sub>
                                      </m:sSub>
                                    </m:den>
                                  </m:f>
                                </m:e>
                              </m:d>
                            </m:e>
                            <m:sup>
                              <m:r>
                                <a:rPr lang="en-US" sz="1600" i="1">
                                  <a:latin typeface="Cambria Math"/>
                                </a:rPr>
                                <m:t>2</m:t>
                              </m:r>
                            </m:sup>
                          </m:sSup>
                        </m:num>
                        <m:den>
                          <m:r>
                            <a:rPr lang="en-US" sz="1600" i="1">
                              <a:latin typeface="Cambria Math"/>
                            </a:rPr>
                            <m:t>2</m:t>
                          </m:r>
                          <m:r>
                            <a:rPr lang="en-US" sz="1600" i="1">
                              <a:latin typeface="Cambria Math"/>
                            </a:rPr>
                            <m:t>𝑔</m:t>
                          </m:r>
                        </m:den>
                      </m:f>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𝑐</m:t>
                          </m:r>
                        </m:sub>
                      </m:sSub>
                      <m:f>
                        <m:fPr>
                          <m:ctrlPr>
                            <a:rPr lang="en-US" sz="1600" i="1">
                              <a:latin typeface="Cambria Math"/>
                            </a:rPr>
                          </m:ctrlPr>
                        </m:fPr>
                        <m:num>
                          <m:sSup>
                            <m:sSupPr>
                              <m:ctrlPr>
                                <a:rPr lang="en-US" sz="1600" i="1">
                                  <a:latin typeface="Cambria Math"/>
                                </a:rPr>
                              </m:ctrlPr>
                            </m:sSupPr>
                            <m:e>
                              <m:d>
                                <m:dPr>
                                  <m:ctrlPr>
                                    <a:rPr lang="en-US" sz="1600" i="1">
                                      <a:latin typeface="Cambria Math"/>
                                    </a:rPr>
                                  </m:ctrlPr>
                                </m:dPr>
                                <m:e>
                                  <m:f>
                                    <m:fPr>
                                      <m:ctrlPr>
                                        <a:rPr lang="en-US" sz="1600" i="1">
                                          <a:latin typeface="Cambria Math"/>
                                        </a:rPr>
                                      </m:ctrlPr>
                                    </m:fPr>
                                    <m:num>
                                      <m:r>
                                        <a:rPr lang="en-US" sz="1600" i="1">
                                          <a:latin typeface="Cambria Math"/>
                                        </a:rPr>
                                        <m:t>𝑄</m:t>
                                      </m:r>
                                    </m:num>
                                    <m:den>
                                      <m:sSub>
                                        <m:sSubPr>
                                          <m:ctrlPr>
                                            <a:rPr lang="en-US" sz="1600" i="1">
                                              <a:latin typeface="Cambria Math"/>
                                            </a:rPr>
                                          </m:ctrlPr>
                                        </m:sSubPr>
                                        <m:e>
                                          <m:r>
                                            <a:rPr lang="en-US" sz="1600" i="1">
                                              <a:latin typeface="Cambria Math"/>
                                            </a:rPr>
                                            <m:t>𝐴</m:t>
                                          </m:r>
                                        </m:e>
                                        <m:sub>
                                          <m:r>
                                            <a:rPr lang="en-US" sz="1600" i="1">
                                              <a:latin typeface="Cambria Math"/>
                                            </a:rPr>
                                            <m:t>2</m:t>
                                          </m:r>
                                        </m:sub>
                                      </m:sSub>
                                    </m:den>
                                  </m:f>
                                </m:e>
                              </m:d>
                            </m:e>
                            <m:sup>
                              <m:r>
                                <a:rPr lang="en-US" sz="1600" i="1">
                                  <a:latin typeface="Cambria Math"/>
                                </a:rPr>
                                <m:t>2</m:t>
                              </m:r>
                            </m:sup>
                          </m:sSup>
                        </m:num>
                        <m:den>
                          <m:r>
                            <a:rPr lang="en-US" sz="1600" i="1">
                              <a:latin typeface="Cambria Math"/>
                            </a:rPr>
                            <m:t>2</m:t>
                          </m:r>
                          <m:r>
                            <a:rPr lang="en-US" sz="1600" i="1">
                              <a:latin typeface="Cambria Math"/>
                            </a:rPr>
                            <m:t>𝑔</m:t>
                          </m:r>
                        </m:den>
                      </m:f>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𝑓</m:t>
                          </m:r>
                        </m:sub>
                      </m:sSub>
                      <m:f>
                        <m:fPr>
                          <m:ctrlPr>
                            <a:rPr lang="en-US" sz="1600" i="1">
                              <a:latin typeface="Cambria Math"/>
                            </a:rPr>
                          </m:ctrlPr>
                        </m:fPr>
                        <m:num>
                          <m:sSup>
                            <m:sSupPr>
                              <m:ctrlPr>
                                <a:rPr lang="en-US" sz="1600" i="1">
                                  <a:latin typeface="Cambria Math"/>
                                </a:rPr>
                              </m:ctrlPr>
                            </m:sSupPr>
                            <m:e>
                              <m:d>
                                <m:dPr>
                                  <m:ctrlPr>
                                    <a:rPr lang="en-US" sz="1600" i="1">
                                      <a:latin typeface="Cambria Math"/>
                                    </a:rPr>
                                  </m:ctrlPr>
                                </m:dPr>
                                <m:e>
                                  <m:f>
                                    <m:fPr>
                                      <m:ctrlPr>
                                        <a:rPr lang="en-US" sz="1600" i="1">
                                          <a:latin typeface="Cambria Math"/>
                                        </a:rPr>
                                      </m:ctrlPr>
                                    </m:fPr>
                                    <m:num>
                                      <m:r>
                                        <a:rPr lang="en-US" sz="1600" i="1">
                                          <a:latin typeface="Cambria Math"/>
                                        </a:rPr>
                                        <m:t>𝑄</m:t>
                                      </m:r>
                                    </m:num>
                                    <m:den>
                                      <m:sSub>
                                        <m:sSubPr>
                                          <m:ctrlPr>
                                            <a:rPr lang="en-US" sz="1600" i="1">
                                              <a:latin typeface="Cambria Math"/>
                                            </a:rPr>
                                          </m:ctrlPr>
                                        </m:sSubPr>
                                        <m:e>
                                          <m:r>
                                            <a:rPr lang="en-US" sz="1600" i="1">
                                              <a:latin typeface="Cambria Math"/>
                                            </a:rPr>
                                            <m:t>𝐴</m:t>
                                          </m:r>
                                        </m:e>
                                        <m:sub>
                                          <m:r>
                                            <a:rPr lang="en-US" sz="1600" i="1">
                                              <a:latin typeface="Cambria Math"/>
                                            </a:rPr>
                                            <m:t> </m:t>
                                          </m:r>
                                        </m:sub>
                                      </m:sSub>
                                    </m:den>
                                  </m:f>
                                </m:e>
                              </m:d>
                            </m:e>
                            <m:sup>
                              <m:r>
                                <a:rPr lang="en-US" sz="1600" i="1">
                                  <a:latin typeface="Cambria Math"/>
                                </a:rPr>
                                <m:t>2</m:t>
                              </m:r>
                            </m:sup>
                          </m:sSup>
                        </m:num>
                        <m:den>
                          <m:r>
                            <a:rPr lang="en-US" sz="1600" i="1">
                              <a:latin typeface="Cambria Math"/>
                            </a:rPr>
                            <m:t>2</m:t>
                          </m:r>
                          <m:r>
                            <a:rPr lang="en-US" sz="1600" i="1">
                              <a:latin typeface="Cambria Math"/>
                            </a:rPr>
                            <m:t>𝑔</m:t>
                          </m:r>
                        </m:den>
                      </m:f>
                    </m:oMath>
                  </m:oMathPara>
                </a14:m>
                <a:endParaRPr lang="en-US" sz="1600" dirty="0"/>
              </a:p>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h</m:t>
                          </m:r>
                        </m:e>
                        <m:sub>
                          <m:r>
                            <a:rPr lang="en-US" sz="1600" i="1">
                              <a:latin typeface="Cambria Math"/>
                            </a:rPr>
                            <m:t>𝐿</m:t>
                          </m:r>
                        </m:sub>
                      </m:sSub>
                      <m:r>
                        <a:rPr lang="en-US" sz="1600" i="1">
                          <a:latin typeface="Cambria Math"/>
                        </a:rPr>
                        <m:t>=</m:t>
                      </m:r>
                      <m:d>
                        <m:dPr>
                          <m:ctrlPr>
                            <a:rPr lang="en-US" sz="1600" i="1">
                              <a:latin typeface="Cambria Math"/>
                            </a:rPr>
                          </m:ctrlPr>
                        </m:dPr>
                        <m:e>
                          <m:f>
                            <m:fPr>
                              <m:ctrlPr>
                                <a:rPr lang="en-US" sz="1600" i="1">
                                  <a:latin typeface="Cambria Math"/>
                                </a:rPr>
                              </m:ctrlPr>
                            </m:fPr>
                            <m:num>
                              <m:r>
                                <a:rPr lang="en-US" sz="1600" i="1">
                                  <a:latin typeface="Cambria Math"/>
                                </a:rPr>
                                <m:t>8</m:t>
                              </m:r>
                              <m:r>
                                <a:rPr lang="en-US" sz="1600" i="1">
                                  <a:latin typeface="Cambria Math"/>
                                </a:rPr>
                                <m:t>𝑓𝐿</m:t>
                              </m:r>
                            </m:num>
                            <m:den>
                              <m:sSup>
                                <m:sSupPr>
                                  <m:ctrlPr>
                                    <a:rPr lang="en-US" sz="1600" i="1">
                                      <a:latin typeface="Cambria Math"/>
                                    </a:rPr>
                                  </m:ctrlPr>
                                </m:sSupPr>
                                <m:e>
                                  <m:r>
                                    <a:rPr lang="en-US" sz="1600" i="1">
                                      <a:latin typeface="Cambria Math"/>
                                    </a:rPr>
                                    <m:t>𝜋</m:t>
                                  </m:r>
                                </m:e>
                                <m:sup>
                                  <m:r>
                                    <a:rPr lang="en-US" sz="1600" i="1">
                                      <a:latin typeface="Cambria Math"/>
                                    </a:rPr>
                                    <m:t>2</m:t>
                                  </m:r>
                                </m:sup>
                              </m:sSup>
                              <m:r>
                                <a:rPr lang="en-US" sz="1600" i="1">
                                  <a:latin typeface="Cambria Math"/>
                                </a:rPr>
                                <m:t>𝑔</m:t>
                              </m:r>
                              <m:sSubSup>
                                <m:sSubSupPr>
                                  <m:ctrlPr>
                                    <a:rPr lang="en-US" sz="1600" i="1">
                                      <a:latin typeface="Cambria Math"/>
                                    </a:rPr>
                                  </m:ctrlPr>
                                </m:sSubSupPr>
                                <m:e>
                                  <m:sSup>
                                    <m:sSupPr>
                                      <m:ctrlPr>
                                        <a:rPr lang="en-US" sz="1600" i="1">
                                          <a:latin typeface="Cambria Math"/>
                                        </a:rPr>
                                      </m:ctrlPr>
                                    </m:sSupPr>
                                    <m:e>
                                      <m:r>
                                        <a:rPr lang="en-US" sz="1600" i="1">
                                          <a:latin typeface="Cambria Math"/>
                                        </a:rPr>
                                        <m:t>𝑑</m:t>
                                      </m:r>
                                    </m:e>
                                    <m:sup>
                                      <m:r>
                                        <a:rPr lang="en-US" sz="1600" i="1">
                                          <a:latin typeface="Cambria Math"/>
                                        </a:rPr>
                                        <m:t> </m:t>
                                      </m:r>
                                    </m:sup>
                                  </m:sSup>
                                </m:e>
                                <m:sub>
                                  <m:r>
                                    <a:rPr lang="en-US" sz="1600" i="1">
                                      <a:latin typeface="Cambria Math"/>
                                    </a:rPr>
                                    <m:t>1</m:t>
                                  </m:r>
                                </m:sub>
                                <m:sup>
                                  <m:r>
                                    <a:rPr lang="en-US" sz="1600" i="1">
                                      <a:latin typeface="Cambria Math"/>
                                    </a:rPr>
                                    <m:t>5</m:t>
                                  </m:r>
                                </m:sup>
                              </m:sSubSup>
                            </m:den>
                          </m:f>
                          <m:r>
                            <a:rPr lang="en-US" sz="1600" i="1">
                              <a:latin typeface="Cambria Math"/>
                            </a:rPr>
                            <m:t>+</m:t>
                          </m:r>
                          <m:f>
                            <m:fPr>
                              <m:ctrlPr>
                                <a:rPr lang="en-US" sz="1600" i="1">
                                  <a:latin typeface="Cambria Math"/>
                                </a:rPr>
                              </m:ctrlPr>
                            </m:fPr>
                            <m:num>
                              <m:r>
                                <a:rPr lang="en-US" sz="1600" i="1">
                                  <a:latin typeface="Cambria Math"/>
                                </a:rPr>
                                <m:t>8</m:t>
                              </m:r>
                              <m:sSub>
                                <m:sSubPr>
                                  <m:ctrlPr>
                                    <a:rPr lang="en-US" sz="1600" i="1">
                                      <a:latin typeface="Cambria Math"/>
                                    </a:rPr>
                                  </m:ctrlPr>
                                </m:sSubPr>
                                <m:e>
                                  <m:r>
                                    <a:rPr lang="en-US" sz="1600" i="1">
                                      <a:latin typeface="Cambria Math"/>
                                    </a:rPr>
                                    <m:t>𝐾</m:t>
                                  </m:r>
                                </m:e>
                                <m:sub>
                                  <m:r>
                                    <a:rPr lang="en-US" sz="1600" i="1">
                                      <a:latin typeface="Cambria Math"/>
                                    </a:rPr>
                                    <m:t>𝑒</m:t>
                                  </m:r>
                                </m:sub>
                              </m:sSub>
                            </m:num>
                            <m:den>
                              <m:sSup>
                                <m:sSupPr>
                                  <m:ctrlPr>
                                    <a:rPr lang="en-US" sz="1600" i="1">
                                      <a:latin typeface="Cambria Math"/>
                                    </a:rPr>
                                  </m:ctrlPr>
                                </m:sSupPr>
                                <m:e>
                                  <m:r>
                                    <a:rPr lang="en-US" sz="1600" i="1">
                                      <a:latin typeface="Cambria Math"/>
                                    </a:rPr>
                                    <m:t>𝜋</m:t>
                                  </m:r>
                                </m:e>
                                <m:sup>
                                  <m:r>
                                    <a:rPr lang="en-US" sz="1600" i="1">
                                      <a:latin typeface="Cambria Math"/>
                                    </a:rPr>
                                    <m:t>2</m:t>
                                  </m:r>
                                </m:sup>
                              </m:sSup>
                              <m:r>
                                <a:rPr lang="en-US" sz="1600" i="1">
                                  <a:latin typeface="Cambria Math"/>
                                </a:rPr>
                                <m:t>𝑔</m:t>
                              </m:r>
                              <m:sSubSup>
                                <m:sSubSupPr>
                                  <m:ctrlPr>
                                    <a:rPr lang="en-US" sz="1600" i="1">
                                      <a:latin typeface="Cambria Math"/>
                                    </a:rPr>
                                  </m:ctrlPr>
                                </m:sSubSupPr>
                                <m:e>
                                  <m:sSup>
                                    <m:sSupPr>
                                      <m:ctrlPr>
                                        <a:rPr lang="en-US" sz="1600" i="1">
                                          <a:latin typeface="Cambria Math"/>
                                        </a:rPr>
                                      </m:ctrlPr>
                                    </m:sSupPr>
                                    <m:e>
                                      <m:r>
                                        <a:rPr lang="en-US" sz="1600" i="1">
                                          <a:latin typeface="Cambria Math"/>
                                        </a:rPr>
                                        <m:t>𝑑</m:t>
                                      </m:r>
                                    </m:e>
                                    <m:sup>
                                      <m:r>
                                        <a:rPr lang="en-US" sz="1600" i="1">
                                          <a:latin typeface="Cambria Math"/>
                                        </a:rPr>
                                        <m:t> </m:t>
                                      </m:r>
                                    </m:sup>
                                  </m:sSup>
                                </m:e>
                                <m:sub>
                                  <m:r>
                                    <a:rPr lang="en-US" sz="1600" i="1">
                                      <a:latin typeface="Cambria Math"/>
                                    </a:rPr>
                                    <m:t>1</m:t>
                                  </m:r>
                                </m:sub>
                                <m:sup>
                                  <m:r>
                                    <a:rPr lang="en-US" sz="1600" i="1">
                                      <a:latin typeface="Cambria Math"/>
                                    </a:rPr>
                                    <m:t>4</m:t>
                                  </m:r>
                                </m:sup>
                              </m:sSubSup>
                            </m:den>
                          </m:f>
                          <m:r>
                            <a:rPr lang="en-US" sz="1600" i="1">
                              <a:latin typeface="Cambria Math"/>
                            </a:rPr>
                            <m:t>+</m:t>
                          </m:r>
                          <m:f>
                            <m:fPr>
                              <m:ctrlPr>
                                <a:rPr lang="en-US" sz="1600" i="1">
                                  <a:latin typeface="Cambria Math"/>
                                </a:rPr>
                              </m:ctrlPr>
                            </m:fPr>
                            <m:num>
                              <m:r>
                                <a:rPr lang="en-US" sz="1600" i="1">
                                  <a:latin typeface="Cambria Math"/>
                                </a:rPr>
                                <m:t>8</m:t>
                              </m:r>
                              <m:sSub>
                                <m:sSubPr>
                                  <m:ctrlPr>
                                    <a:rPr lang="en-US" sz="1600" i="1">
                                      <a:latin typeface="Cambria Math"/>
                                    </a:rPr>
                                  </m:ctrlPr>
                                </m:sSubPr>
                                <m:e>
                                  <m:r>
                                    <a:rPr lang="en-US" sz="1600" i="1">
                                      <a:latin typeface="Cambria Math"/>
                                    </a:rPr>
                                    <m:t>𝐾</m:t>
                                  </m:r>
                                </m:e>
                                <m:sub>
                                  <m:r>
                                    <a:rPr lang="en-US" sz="1600" i="1">
                                      <a:latin typeface="Cambria Math"/>
                                    </a:rPr>
                                    <m:t>𝑐</m:t>
                                  </m:r>
                                </m:sub>
                              </m:sSub>
                            </m:num>
                            <m:den>
                              <m:sSup>
                                <m:sSupPr>
                                  <m:ctrlPr>
                                    <a:rPr lang="en-US" sz="1600" i="1">
                                      <a:latin typeface="Cambria Math"/>
                                    </a:rPr>
                                  </m:ctrlPr>
                                </m:sSupPr>
                                <m:e>
                                  <m:r>
                                    <a:rPr lang="en-US" sz="1600" i="1">
                                      <a:latin typeface="Cambria Math"/>
                                    </a:rPr>
                                    <m:t>𝜋</m:t>
                                  </m:r>
                                </m:e>
                                <m:sup>
                                  <m:r>
                                    <a:rPr lang="en-US" sz="1600" i="1">
                                      <a:latin typeface="Cambria Math"/>
                                    </a:rPr>
                                    <m:t>2</m:t>
                                  </m:r>
                                </m:sup>
                              </m:sSup>
                              <m:r>
                                <a:rPr lang="en-US" sz="1600" i="1">
                                  <a:latin typeface="Cambria Math"/>
                                </a:rPr>
                                <m:t>𝑔</m:t>
                              </m:r>
                              <m:sSubSup>
                                <m:sSubSupPr>
                                  <m:ctrlPr>
                                    <a:rPr lang="en-US" sz="1600" i="1">
                                      <a:latin typeface="Cambria Math"/>
                                    </a:rPr>
                                  </m:ctrlPr>
                                </m:sSubSupPr>
                                <m:e>
                                  <m:sSup>
                                    <m:sSupPr>
                                      <m:ctrlPr>
                                        <a:rPr lang="en-US" sz="1600" i="1">
                                          <a:latin typeface="Cambria Math"/>
                                        </a:rPr>
                                      </m:ctrlPr>
                                    </m:sSupPr>
                                    <m:e>
                                      <m:r>
                                        <a:rPr lang="en-US" sz="1600" i="1">
                                          <a:latin typeface="Cambria Math"/>
                                        </a:rPr>
                                        <m:t>𝑑</m:t>
                                      </m:r>
                                    </m:e>
                                    <m:sup>
                                      <m:r>
                                        <a:rPr lang="en-US" sz="1600" i="1">
                                          <a:latin typeface="Cambria Math"/>
                                        </a:rPr>
                                        <m:t> </m:t>
                                      </m:r>
                                    </m:sup>
                                  </m:sSup>
                                </m:e>
                                <m:sub>
                                  <m:r>
                                    <a:rPr lang="en-US" sz="1600" i="1">
                                      <a:latin typeface="Cambria Math"/>
                                    </a:rPr>
                                    <m:t>2</m:t>
                                  </m:r>
                                </m:sub>
                                <m:sup>
                                  <m:r>
                                    <a:rPr lang="en-US" sz="1600" i="1">
                                      <a:latin typeface="Cambria Math"/>
                                    </a:rPr>
                                    <m:t>4</m:t>
                                  </m:r>
                                </m:sup>
                              </m:sSubSup>
                            </m:den>
                          </m:f>
                          <m:r>
                            <a:rPr lang="en-US" sz="1600" i="1">
                              <a:latin typeface="Cambria Math"/>
                            </a:rPr>
                            <m:t>+</m:t>
                          </m:r>
                          <m:f>
                            <m:fPr>
                              <m:ctrlPr>
                                <a:rPr lang="en-US" sz="1600" i="1">
                                  <a:latin typeface="Cambria Math"/>
                                </a:rPr>
                              </m:ctrlPr>
                            </m:fPr>
                            <m:num>
                              <m:r>
                                <a:rPr lang="en-US" sz="1600" i="1">
                                  <a:latin typeface="Cambria Math"/>
                                </a:rPr>
                                <m:t>8</m:t>
                              </m:r>
                              <m:sSub>
                                <m:sSubPr>
                                  <m:ctrlPr>
                                    <a:rPr lang="en-US" sz="1600" i="1">
                                      <a:latin typeface="Cambria Math"/>
                                    </a:rPr>
                                  </m:ctrlPr>
                                </m:sSubPr>
                                <m:e>
                                  <m:r>
                                    <a:rPr lang="en-US" sz="1600" i="1">
                                      <a:latin typeface="Cambria Math"/>
                                    </a:rPr>
                                    <m:t>𝐾</m:t>
                                  </m:r>
                                </m:e>
                                <m:sub>
                                  <m:r>
                                    <a:rPr lang="en-US" sz="1600" i="1">
                                      <a:latin typeface="Cambria Math"/>
                                    </a:rPr>
                                    <m:t>𝑓</m:t>
                                  </m:r>
                                </m:sub>
                              </m:sSub>
                            </m:num>
                            <m:den>
                              <m:sSup>
                                <m:sSupPr>
                                  <m:ctrlPr>
                                    <a:rPr lang="en-US" sz="1600" i="1">
                                      <a:latin typeface="Cambria Math"/>
                                    </a:rPr>
                                  </m:ctrlPr>
                                </m:sSupPr>
                                <m:e>
                                  <m:r>
                                    <a:rPr lang="en-US" sz="1600" i="1">
                                      <a:latin typeface="Cambria Math"/>
                                    </a:rPr>
                                    <m:t>𝜋</m:t>
                                  </m:r>
                                </m:e>
                                <m:sup>
                                  <m:r>
                                    <a:rPr lang="en-US" sz="1600" i="1">
                                      <a:latin typeface="Cambria Math"/>
                                    </a:rPr>
                                    <m:t>2</m:t>
                                  </m:r>
                                </m:sup>
                              </m:sSup>
                              <m:r>
                                <a:rPr lang="en-US" sz="1600" i="1">
                                  <a:latin typeface="Cambria Math"/>
                                </a:rPr>
                                <m:t>𝑔</m:t>
                              </m:r>
                              <m:sSubSup>
                                <m:sSubSupPr>
                                  <m:ctrlPr>
                                    <a:rPr lang="en-US" sz="1600" i="1">
                                      <a:latin typeface="Cambria Math"/>
                                    </a:rPr>
                                  </m:ctrlPr>
                                </m:sSubSupPr>
                                <m:e>
                                  <m:sSup>
                                    <m:sSupPr>
                                      <m:ctrlPr>
                                        <a:rPr lang="en-US" sz="1600" i="1">
                                          <a:latin typeface="Cambria Math"/>
                                        </a:rPr>
                                      </m:ctrlPr>
                                    </m:sSupPr>
                                    <m:e>
                                      <m:r>
                                        <a:rPr lang="en-US" sz="1600" i="1">
                                          <a:latin typeface="Cambria Math"/>
                                        </a:rPr>
                                        <m:t>𝑑</m:t>
                                      </m:r>
                                    </m:e>
                                    <m:sup>
                                      <m:r>
                                        <a:rPr lang="en-US" sz="1600" i="1">
                                          <a:latin typeface="Cambria Math"/>
                                        </a:rPr>
                                        <m:t> </m:t>
                                      </m:r>
                                    </m:sup>
                                  </m:sSup>
                                </m:e>
                                <m:sub>
                                  <m:r>
                                    <a:rPr lang="en-US" sz="1600" i="1">
                                      <a:latin typeface="Cambria Math"/>
                                    </a:rPr>
                                    <m:t> </m:t>
                                  </m:r>
                                </m:sub>
                                <m:sup>
                                  <m:r>
                                    <a:rPr lang="en-US" sz="1600" i="1">
                                      <a:latin typeface="Cambria Math"/>
                                    </a:rPr>
                                    <m:t>4</m:t>
                                  </m:r>
                                </m:sup>
                              </m:sSubSup>
                            </m:den>
                          </m:f>
                        </m:e>
                      </m:d>
                      <m:r>
                        <a:rPr lang="en-US" sz="1600" i="1">
                          <a:latin typeface="Cambria Math"/>
                        </a:rPr>
                        <m:t>×</m:t>
                      </m:r>
                      <m:sSup>
                        <m:sSupPr>
                          <m:ctrlPr>
                            <a:rPr lang="en-US" sz="1600" i="1">
                              <a:latin typeface="Cambria Math"/>
                            </a:rPr>
                          </m:ctrlPr>
                        </m:sSupPr>
                        <m:e>
                          <m:r>
                            <a:rPr lang="en-US" sz="1600" i="1">
                              <a:latin typeface="Cambria Math"/>
                            </a:rPr>
                            <m:t>𝑄</m:t>
                          </m:r>
                        </m:e>
                        <m:sup>
                          <m:r>
                            <a:rPr lang="en-US" sz="1600" i="1">
                              <a:latin typeface="Cambria Math"/>
                            </a:rPr>
                            <m:t>2</m:t>
                          </m:r>
                        </m:sup>
                      </m:sSup>
                    </m:oMath>
                  </m:oMathPara>
                </a14:m>
                <a:endParaRPr lang="en-US" sz="1600" dirty="0"/>
              </a:p>
              <a:p>
                <a:pPr algn="just" rtl="0"/>
                <a:r>
                  <a:rPr lang="en-US" sz="1600" dirty="0"/>
                  <a:t>If all the velocity u, u</a:t>
                </a:r>
                <a:r>
                  <a:rPr lang="en-US" sz="1600" baseline="-25000" dirty="0"/>
                  <a:t>1</a:t>
                </a:r>
                <a:r>
                  <a:rPr lang="en-US" sz="1600" dirty="0"/>
                  <a:t>, and u</a:t>
                </a:r>
                <a:r>
                  <a:rPr lang="en-US" sz="1600" baseline="-25000" dirty="0"/>
                  <a:t>2</a:t>
                </a:r>
                <a:r>
                  <a:rPr lang="en-US" sz="1600" dirty="0"/>
                  <a:t> are the same, then this equation becomes, for this special case;</a:t>
                </a:r>
              </a:p>
              <a:p>
                <a:pPr algn="just"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h</m:t>
                          </m:r>
                        </m:e>
                        <m:sub>
                          <m:r>
                            <a:rPr lang="en-US" sz="1600" i="1">
                              <a:latin typeface="Cambria Math"/>
                            </a:rPr>
                            <m:t>𝐿</m:t>
                          </m:r>
                        </m:sub>
                      </m:sSub>
                      <m:r>
                        <a:rPr lang="en-US" sz="1600" i="1">
                          <a:latin typeface="Cambria Math"/>
                        </a:rPr>
                        <m:t>=</m:t>
                      </m:r>
                      <m:d>
                        <m:dPr>
                          <m:begChr m:val="["/>
                          <m:endChr m:val="]"/>
                          <m:ctrlPr>
                            <a:rPr lang="en-US" sz="1600" i="1">
                              <a:latin typeface="Cambria Math"/>
                            </a:rPr>
                          </m:ctrlPr>
                        </m:dPr>
                        <m:e>
                          <m:r>
                            <a:rPr lang="en-US" sz="1600" i="1">
                              <a:latin typeface="Cambria Math"/>
                            </a:rPr>
                            <m:t>𝑓</m:t>
                          </m:r>
                          <m:f>
                            <m:fPr>
                              <m:ctrlPr>
                                <a:rPr lang="en-US" sz="1600" i="1">
                                  <a:latin typeface="Cambria Math"/>
                                </a:rPr>
                              </m:ctrlPr>
                            </m:fPr>
                            <m:num>
                              <m:r>
                                <a:rPr lang="en-US" sz="1600" i="1">
                                  <a:latin typeface="Cambria Math"/>
                                </a:rPr>
                                <m:t>𝑙</m:t>
                              </m:r>
                            </m:num>
                            <m:den>
                              <m:r>
                                <a:rPr lang="en-US" sz="1600" i="1">
                                  <a:latin typeface="Cambria Math"/>
                                </a:rPr>
                                <m:t>𝑑</m:t>
                              </m:r>
                            </m:den>
                          </m:f>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𝑒</m:t>
                              </m:r>
                            </m:sub>
                          </m:sSub>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𝑐</m:t>
                              </m:r>
                            </m:sub>
                          </m:sSub>
                          <m:r>
                            <a:rPr lang="en-US" sz="1600" i="1">
                              <a:latin typeface="Cambria Math"/>
                            </a:rPr>
                            <m:t>+</m:t>
                          </m:r>
                          <m:sSub>
                            <m:sSubPr>
                              <m:ctrlPr>
                                <a:rPr lang="en-US" sz="1600" i="1">
                                  <a:latin typeface="Cambria Math"/>
                                </a:rPr>
                              </m:ctrlPr>
                            </m:sSubPr>
                            <m:e>
                              <m:r>
                                <a:rPr lang="en-US" sz="1600" i="1">
                                  <a:latin typeface="Cambria Math"/>
                                </a:rPr>
                                <m:t>𝐾</m:t>
                              </m:r>
                            </m:e>
                            <m:sub>
                              <m:r>
                                <a:rPr lang="en-US" sz="1600" i="1">
                                  <a:latin typeface="Cambria Math"/>
                                </a:rPr>
                                <m:t>𝑓</m:t>
                              </m:r>
                            </m:sub>
                          </m:sSub>
                        </m:e>
                      </m:d>
                      <m:f>
                        <m:fPr>
                          <m:ctrlPr>
                            <a:rPr lang="en-US" sz="1600" i="1">
                              <a:latin typeface="Cambria Math"/>
                            </a:rPr>
                          </m:ctrlPr>
                        </m:fPr>
                        <m:num>
                          <m:sSup>
                            <m:sSupPr>
                              <m:ctrlPr>
                                <a:rPr lang="en-US" sz="1600" i="1">
                                  <a:latin typeface="Cambria Math"/>
                                </a:rPr>
                              </m:ctrlPr>
                            </m:sSupPr>
                            <m:e>
                              <m:sSub>
                                <m:sSubPr>
                                  <m:ctrlPr>
                                    <a:rPr lang="en-US" sz="1600" i="1">
                                      <a:latin typeface="Cambria Math"/>
                                    </a:rPr>
                                  </m:ctrlPr>
                                </m:sSubPr>
                                <m:e>
                                  <m:r>
                                    <a:rPr lang="en-US" sz="1600" i="1">
                                      <a:latin typeface="Cambria Math"/>
                                    </a:rPr>
                                    <m:t>𝑢</m:t>
                                  </m:r>
                                </m:e>
                                <m:sub>
                                  <m:r>
                                    <a:rPr lang="en-US" sz="1600" i="1">
                                      <a:latin typeface="Cambria Math"/>
                                    </a:rPr>
                                    <m:t> </m:t>
                                  </m:r>
                                </m:sub>
                              </m:sSub>
                            </m:e>
                            <m:sup>
                              <m:r>
                                <a:rPr lang="en-US" sz="1600" i="1">
                                  <a:latin typeface="Cambria Math"/>
                                </a:rPr>
                                <m:t>2</m:t>
                              </m:r>
                            </m:sup>
                          </m:sSup>
                        </m:num>
                        <m:den>
                          <m:r>
                            <a:rPr lang="en-US" sz="1600" i="1">
                              <a:latin typeface="Cambria Math"/>
                            </a:rPr>
                            <m:t>2</m:t>
                          </m:r>
                          <m:r>
                            <a:rPr lang="en-US" sz="1600" i="1">
                              <a:latin typeface="Cambria Math"/>
                            </a:rPr>
                            <m:t>𝑔</m:t>
                          </m:r>
                        </m:den>
                      </m:f>
                    </m:oMath>
                  </m:oMathPara>
                </a14:m>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575556" y="3717032"/>
                <a:ext cx="7920880" cy="3000693"/>
              </a:xfrm>
              <a:prstGeom prst="rect">
                <a:avLst/>
              </a:prstGeom>
              <a:blipFill rotWithShape="1">
                <a:blip r:embed="rId3"/>
                <a:stretch>
                  <a:fillRect l="-385" r="-385"/>
                </a:stretch>
              </a:blipFill>
            </p:spPr>
            <p:txBody>
              <a:bodyPr/>
              <a:lstStyle/>
              <a:p>
                <a:r>
                  <a:rPr lang="ar-SA">
                    <a:noFill/>
                  </a:rPr>
                  <a:t> </a:t>
                </a:r>
              </a:p>
            </p:txBody>
          </p:sp>
        </mc:Fallback>
      </mc:AlternateContent>
    </p:spTree>
    <p:extLst>
      <p:ext uri="{BB962C8B-B14F-4D97-AF65-F5344CB8AC3E}">
        <p14:creationId xmlns:p14="http://schemas.microsoft.com/office/powerpoint/2010/main" val="1301758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03648" y="1700808"/>
            <a:ext cx="6408712" cy="3744416"/>
          </a:xfrm>
          <a:prstGeom prst="rect">
            <a:avLst/>
          </a:prstGeom>
          <a:ln>
            <a:solidFill>
              <a:schemeClr val="tx1"/>
            </a:solidFill>
          </a:ln>
        </p:spPr>
      </p:pic>
      <p:sp>
        <p:nvSpPr>
          <p:cNvPr id="3" name="Rectangle 2"/>
          <p:cNvSpPr/>
          <p:nvPr/>
        </p:nvSpPr>
        <p:spPr>
          <a:xfrm>
            <a:off x="683568" y="620688"/>
            <a:ext cx="4572000" cy="800219"/>
          </a:xfrm>
          <a:prstGeom prst="rect">
            <a:avLst/>
          </a:prstGeom>
        </p:spPr>
        <p:txBody>
          <a:bodyPr>
            <a:spAutoFit/>
          </a:bodyPr>
          <a:lstStyle/>
          <a:p>
            <a:pPr algn="l" rtl="0"/>
            <a:r>
              <a:rPr lang="en-US" b="1" dirty="0"/>
              <a:t>EXTERNAL FLOW</a:t>
            </a:r>
            <a:endParaRPr lang="en-US" dirty="0"/>
          </a:p>
          <a:p>
            <a:pPr algn="l" rtl="0"/>
            <a:r>
              <a:rPr lang="en-US" sz="1400" b="1" dirty="0"/>
              <a:t>Parallel flow over flat plate</a:t>
            </a:r>
            <a:endParaRPr lang="en-US" sz="1400" dirty="0"/>
          </a:p>
          <a:p>
            <a:pPr algn="l" rtl="0"/>
            <a:r>
              <a:rPr lang="en-US" sz="1400" b="1" dirty="0"/>
              <a:t>Velocity boundary layer</a:t>
            </a:r>
            <a:endParaRPr lang="en-US" sz="1400" dirty="0"/>
          </a:p>
        </p:txBody>
      </p:sp>
    </p:spTree>
    <p:extLst>
      <p:ext uri="{BB962C8B-B14F-4D97-AF65-F5344CB8AC3E}">
        <p14:creationId xmlns:p14="http://schemas.microsoft.com/office/powerpoint/2010/main" val="2036323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23528" y="764704"/>
                <a:ext cx="4572000" cy="800219"/>
              </a:xfrm>
              <a:prstGeom prst="rect">
                <a:avLst/>
              </a:prstGeom>
            </p:spPr>
            <p:txBody>
              <a:bodyPr>
                <a:spAutoFit/>
              </a:bodyPr>
              <a:lstStyle/>
              <a:p>
                <a:pPr algn="l" rtl="0"/>
                <a:r>
                  <a:rPr lang="en-US" b="1" dirty="0"/>
                  <a:t>DISCHARGE FROM A TANK </a:t>
                </a:r>
                <a:r>
                  <a:rPr lang="en-US" sz="1400" b="1" dirty="0"/>
                  <a:t>THROUGH AN ORIFICE</a:t>
                </a:r>
                <a:endParaRPr lang="en-US" sz="1400" dirty="0"/>
              </a:p>
              <a:p>
                <a:pPr algn="l" rtl="0"/>
                <a:r>
                  <a:rPr lang="en-US" sz="1400" b="1" dirty="0"/>
                  <a:t>Co-efficient of Discharge </a:t>
                </a:r>
                <a14:m>
                  <m:oMath xmlns:m="http://schemas.openxmlformats.org/officeDocument/2006/math">
                    <m:r>
                      <a:rPr lang="en-US" sz="1400" b="1" i="1">
                        <a:latin typeface="Cambria Math"/>
                      </a:rPr>
                      <m:t>(</m:t>
                    </m:r>
                    <m:r>
                      <a:rPr lang="en-US" sz="1400" b="1" i="1">
                        <a:latin typeface="Cambria Math"/>
                      </a:rPr>
                      <m:t>𝑪𝒅</m:t>
                    </m:r>
                    <m:r>
                      <a:rPr lang="en-US" sz="1400" b="1" i="1">
                        <a:latin typeface="Cambria Math"/>
                      </a:rPr>
                      <m:t>)</m:t>
                    </m:r>
                  </m:oMath>
                </a14:m>
                <a:endParaRPr lang="en-US" sz="1400" dirty="0"/>
              </a:p>
            </p:txBody>
          </p:sp>
        </mc:Choice>
        <mc:Fallback xmlns="">
          <p:sp>
            <p:nvSpPr>
              <p:cNvPr id="2" name="Rectangle 1"/>
              <p:cNvSpPr>
                <a:spLocks noRot="1" noChangeAspect="1" noMove="1" noResize="1" noEditPoints="1" noAdjustHandles="1" noChangeArrowheads="1" noChangeShapeType="1" noTextEdit="1"/>
              </p:cNvSpPr>
              <p:nvPr/>
            </p:nvSpPr>
            <p:spPr>
              <a:xfrm>
                <a:off x="323528" y="764704"/>
                <a:ext cx="4572000" cy="800219"/>
              </a:xfrm>
              <a:prstGeom prst="rect">
                <a:avLst/>
              </a:prstGeom>
              <a:blipFill rotWithShape="1">
                <a:blip r:embed="rId2"/>
                <a:stretch>
                  <a:fillRect l="-1067" t="-3788" b="-5303"/>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19672" y="1789403"/>
                <a:ext cx="5598368" cy="6969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𝐶𝑑</m:t>
                      </m:r>
                      <m:r>
                        <a:rPr lang="en-US" i="1">
                          <a:latin typeface="Cambria Math"/>
                        </a:rPr>
                        <m:t>=</m:t>
                      </m:r>
                      <m:f>
                        <m:fPr>
                          <m:ctrlPr>
                            <a:rPr lang="en-US" i="1">
                              <a:latin typeface="Cambria Math"/>
                            </a:rPr>
                          </m:ctrlPr>
                        </m:fPr>
                        <m:num>
                          <m:r>
                            <a:rPr lang="en-US" i="1">
                              <a:latin typeface="Cambria Math"/>
                            </a:rPr>
                            <m:t>𝑄</m:t>
                          </m:r>
                        </m:num>
                        <m:den>
                          <m:sSub>
                            <m:sSubPr>
                              <m:ctrlPr>
                                <a:rPr lang="en-US" i="1">
                                  <a:latin typeface="Cambria Math"/>
                                </a:rPr>
                              </m:ctrlPr>
                            </m:sSubPr>
                            <m:e>
                              <m:r>
                                <a:rPr lang="en-US" i="1">
                                  <a:latin typeface="Cambria Math"/>
                                </a:rPr>
                                <m:t>𝑄</m:t>
                              </m:r>
                            </m:e>
                            <m:sub>
                              <m:r>
                                <a:rPr lang="en-US" i="1">
                                  <a:latin typeface="Cambria Math"/>
                                </a:rPr>
                                <m:t>𝑡</m:t>
                              </m:r>
                              <m:r>
                                <a:rPr lang="en-US" i="1">
                                  <a:latin typeface="Cambria Math"/>
                                </a:rPr>
                                <m:t>h</m:t>
                              </m:r>
                            </m:sub>
                          </m:sSub>
                        </m:den>
                      </m:f>
                      <m:r>
                        <a:rPr lang="en-US" i="1">
                          <a:latin typeface="Cambria Math"/>
                        </a:rPr>
                        <m:t>=</m:t>
                      </m:r>
                      <m:f>
                        <m:fPr>
                          <m:ctrlPr>
                            <a:rPr lang="en-US" i="1">
                              <a:latin typeface="Cambria Math"/>
                            </a:rPr>
                          </m:ctrlPr>
                        </m:fPr>
                        <m:num>
                          <m:r>
                            <a:rPr lang="en-US" i="1">
                              <a:latin typeface="Cambria Math"/>
                            </a:rPr>
                            <m:t>𝐴𝑐𝑡𝑢𝑎𝑙</m:t>
                          </m:r>
                          <m:r>
                            <a:rPr lang="en-US" i="1">
                              <a:latin typeface="Cambria Math"/>
                            </a:rPr>
                            <m:t> </m:t>
                          </m:r>
                          <m:r>
                            <a:rPr lang="en-US" i="1">
                              <a:latin typeface="Cambria Math"/>
                            </a:rPr>
                            <m:t>𝑣𝑒𝑙𝑜𝑐𝑖𝑡𝑦</m:t>
                          </m:r>
                          <m:r>
                            <a:rPr lang="en-US" i="1">
                              <a:latin typeface="Cambria Math"/>
                            </a:rPr>
                            <m:t> </m:t>
                          </m:r>
                          <m:r>
                            <a:rPr lang="en-US" i="1">
                              <a:latin typeface="Cambria Math"/>
                            </a:rPr>
                            <m:t>𝑥</m:t>
                          </m:r>
                          <m:r>
                            <a:rPr lang="en-US" i="1">
                              <a:latin typeface="Cambria Math"/>
                            </a:rPr>
                            <m:t> </m:t>
                          </m:r>
                          <m:r>
                            <a:rPr lang="en-US" i="1">
                              <a:latin typeface="Cambria Math"/>
                            </a:rPr>
                            <m:t>𝐴𝑐𝑡𝑢𝑎𝑙</m:t>
                          </m:r>
                          <m:r>
                            <a:rPr lang="en-US" i="1">
                              <a:latin typeface="Cambria Math"/>
                            </a:rPr>
                            <m:t> </m:t>
                          </m:r>
                          <m:r>
                            <a:rPr lang="en-US" i="1">
                              <a:latin typeface="Cambria Math"/>
                            </a:rPr>
                            <m:t>𝑎𝑟𝑒𝑎</m:t>
                          </m:r>
                        </m:num>
                        <m:den>
                          <m:r>
                            <a:rPr lang="en-US" i="1">
                              <a:latin typeface="Cambria Math"/>
                            </a:rPr>
                            <m:t>𝑇</m:t>
                          </m:r>
                          <m:r>
                            <a:rPr lang="en-US" i="1">
                              <a:latin typeface="Cambria Math"/>
                            </a:rPr>
                            <m:t>h</m:t>
                          </m:r>
                          <m:r>
                            <a:rPr lang="en-US" i="1">
                              <a:latin typeface="Cambria Math"/>
                            </a:rPr>
                            <m:t>𝑒𝑜𝑟𝑒𝑡𝑖𝑐𝑎𝑙</m:t>
                          </m:r>
                          <m:r>
                            <a:rPr lang="en-US" i="1">
                              <a:latin typeface="Cambria Math"/>
                            </a:rPr>
                            <m:t> </m:t>
                          </m:r>
                          <m:r>
                            <a:rPr lang="en-US" i="1">
                              <a:latin typeface="Cambria Math"/>
                            </a:rPr>
                            <m:t>𝑣𝑒𝑙𝑜𝑐𝑖𝑡𝑦</m:t>
                          </m:r>
                          <m:r>
                            <a:rPr lang="en-US" i="1">
                              <a:latin typeface="Cambria Math"/>
                            </a:rPr>
                            <m:t> </m:t>
                          </m:r>
                          <m:r>
                            <a:rPr lang="en-US" i="1">
                              <a:latin typeface="Cambria Math"/>
                            </a:rPr>
                            <m:t>𝑥</m:t>
                          </m:r>
                          <m:r>
                            <a:rPr lang="en-US" i="1">
                              <a:latin typeface="Cambria Math"/>
                            </a:rPr>
                            <m:t> </m:t>
                          </m:r>
                          <m:r>
                            <a:rPr lang="en-US" i="1">
                              <a:latin typeface="Cambria Math"/>
                            </a:rPr>
                            <m:t>𝑇</m:t>
                          </m:r>
                          <m:r>
                            <a:rPr lang="en-US" i="1">
                              <a:latin typeface="Cambria Math"/>
                            </a:rPr>
                            <m:t>h</m:t>
                          </m:r>
                          <m:r>
                            <a:rPr lang="en-US" i="1">
                              <a:latin typeface="Cambria Math"/>
                            </a:rPr>
                            <m:t>𝑒𝑜𝑟𝑒𝑡𝑖𝑐𝑎𝑙</m:t>
                          </m:r>
                          <m:r>
                            <a:rPr lang="en-US" i="1">
                              <a:latin typeface="Cambria Math"/>
                            </a:rPr>
                            <m:t> </m:t>
                          </m:r>
                          <m:r>
                            <a:rPr lang="en-US" i="1">
                              <a:latin typeface="Cambria Math"/>
                            </a:rPr>
                            <m:t>𝑎𝑟𝑒𝑎</m:t>
                          </m:r>
                        </m:den>
                      </m:f>
                    </m:oMath>
                  </m:oMathPara>
                </a14:m>
                <a:endParaRPr lang="ar-SA" dirty="0"/>
              </a:p>
            </p:txBody>
          </p:sp>
        </mc:Choice>
        <mc:Fallback xmlns="">
          <p:sp>
            <p:nvSpPr>
              <p:cNvPr id="3" name="Rectangle 2"/>
              <p:cNvSpPr>
                <a:spLocks noRot="1" noChangeAspect="1" noMove="1" noResize="1" noEditPoints="1" noAdjustHandles="1" noChangeArrowheads="1" noChangeShapeType="1" noTextEdit="1"/>
              </p:cNvSpPr>
              <p:nvPr/>
            </p:nvSpPr>
            <p:spPr>
              <a:xfrm>
                <a:off x="1619672" y="1789403"/>
                <a:ext cx="5598368" cy="696922"/>
              </a:xfrm>
              <a:prstGeom prst="rect">
                <a:avLst/>
              </a:prstGeom>
              <a:blipFill rotWithShape="1">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8934" y="2636912"/>
                <a:ext cx="4416594" cy="369332"/>
              </a:xfrm>
              <a:prstGeom prst="rect">
                <a:avLst/>
              </a:prstGeom>
            </p:spPr>
            <p:txBody>
              <a:bodyPr wrap="none">
                <a:spAutoFit/>
              </a:bodyPr>
              <a:lstStyle/>
              <a:p>
                <a:r>
                  <a:rPr lang="en-US" dirty="0"/>
                  <a:t>The value of </a:t>
                </a:r>
                <a14:m>
                  <m:oMath xmlns:m="http://schemas.openxmlformats.org/officeDocument/2006/math">
                    <m:r>
                      <a:rPr lang="en-US" i="1">
                        <a:latin typeface="Cambria Math"/>
                      </a:rPr>
                      <m:t>𝐶𝑑</m:t>
                    </m:r>
                  </m:oMath>
                </a14:m>
                <a:r>
                  <a:rPr lang="en-US" dirty="0"/>
                  <a:t>, varies from 0.61 to 0.65. </a:t>
                </a:r>
                <a:endParaRPr lang="ar-SA" dirty="0"/>
              </a:p>
            </p:txBody>
          </p:sp>
        </mc:Choice>
        <mc:Fallback xmlns="">
          <p:sp>
            <p:nvSpPr>
              <p:cNvPr id="4" name="Rectangle 3"/>
              <p:cNvSpPr>
                <a:spLocks noRot="1" noChangeAspect="1" noMove="1" noResize="1" noEditPoints="1" noAdjustHandles="1" noChangeArrowheads="1" noChangeShapeType="1" noTextEdit="1"/>
              </p:cNvSpPr>
              <p:nvPr/>
            </p:nvSpPr>
            <p:spPr>
              <a:xfrm>
                <a:off x="478934" y="2636912"/>
                <a:ext cx="4416594" cy="369332"/>
              </a:xfrm>
              <a:prstGeom prst="rect">
                <a:avLst/>
              </a:prstGeom>
              <a:blipFill rotWithShape="1">
                <a:blip r:embed="rId4"/>
                <a:stretch>
                  <a:fillRect l="-138" t="-8333" r="-1243" b="-26667"/>
                </a:stretch>
              </a:blipFill>
            </p:spPr>
            <p:txBody>
              <a:bodyPr/>
              <a:lstStyle/>
              <a:p>
                <a:r>
                  <a:rPr lang="ar-SA">
                    <a:noFill/>
                  </a:rPr>
                  <a:t> </a:t>
                </a:r>
              </a:p>
            </p:txBody>
          </p:sp>
        </mc:Fallback>
      </mc:AlternateContent>
    </p:spTree>
    <p:extLst>
      <p:ext uri="{BB962C8B-B14F-4D97-AF65-F5344CB8AC3E}">
        <p14:creationId xmlns:p14="http://schemas.microsoft.com/office/powerpoint/2010/main" val="39129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grayscl/>
            <a:lum bright="-10000" contrast="20000"/>
            <a:extLst>
              <a:ext uri="{BEBA8EAE-BF5A-486C-A8C5-ECC9F3942E4B}">
                <a14:imgProps xmlns:a14="http://schemas.microsoft.com/office/drawing/2010/main">
                  <a14:imgLayer r:embed="rId3">
                    <a14:imgEffect>
                      <a14:sharpenSoften amount="50000"/>
                    </a14:imgEffect>
                  </a14:imgLayer>
                </a14:imgProps>
              </a:ext>
            </a:extLst>
          </a:blip>
          <a:srcRect b="10092"/>
          <a:stretch>
            <a:fillRect/>
          </a:stretch>
        </p:blipFill>
        <p:spPr bwMode="auto">
          <a:xfrm>
            <a:off x="5252346" y="3353721"/>
            <a:ext cx="3600400" cy="2952328"/>
          </a:xfrm>
          <a:prstGeom prst="rect">
            <a:avLst/>
          </a:prstGeom>
          <a:noFill/>
          <a:ln w="9525">
            <a:solidFill>
              <a:schemeClr val="tx1"/>
            </a:solidFill>
            <a:miter lim="800000"/>
            <a:headEnd/>
            <a:tailEnd/>
          </a:ln>
        </p:spPr>
      </p:pic>
      <mc:AlternateContent xmlns:mc="http://schemas.openxmlformats.org/markup-compatibility/2006" xmlns:a14="http://schemas.microsoft.com/office/drawing/2010/main">
        <mc:Choice Requires="a14">
          <p:sp>
            <p:nvSpPr>
              <p:cNvPr id="3" name="Rectangle 2"/>
              <p:cNvSpPr/>
              <p:nvPr/>
            </p:nvSpPr>
            <p:spPr>
              <a:xfrm>
                <a:off x="179512" y="764704"/>
                <a:ext cx="7920880" cy="369332"/>
              </a:xfrm>
              <a:prstGeom prst="rect">
                <a:avLst/>
              </a:prstGeom>
            </p:spPr>
            <p:txBody>
              <a:bodyPr wrap="square">
                <a:spAutoFit/>
              </a:bodyPr>
              <a:lstStyle/>
              <a:p>
                <a:pPr algn="just" rtl="0"/>
                <a:r>
                  <a:rPr lang="en-US" b="1" dirty="0"/>
                  <a:t>Experimental determination of</a:t>
                </a:r>
                <a:r>
                  <a:rPr lang="en-US" dirty="0"/>
                  <a:t> </a:t>
                </a:r>
                <a:r>
                  <a:rPr lang="en-US" b="1" dirty="0"/>
                  <a:t>co-efficient of discharge </a:t>
                </a:r>
                <a14:m>
                  <m:oMath xmlns:m="http://schemas.openxmlformats.org/officeDocument/2006/math">
                    <m:r>
                      <a:rPr lang="en-US" b="1" i="1">
                        <a:latin typeface="Cambria Math"/>
                      </a:rPr>
                      <m:t>(</m:t>
                    </m:r>
                    <m:r>
                      <a:rPr lang="en-US" b="1" i="1">
                        <a:latin typeface="Cambria Math"/>
                      </a:rPr>
                      <m:t>𝑪𝒅</m:t>
                    </m:r>
                    <m:r>
                      <a:rPr lang="en-US" b="1" i="1">
                        <a:latin typeface="Cambria Math"/>
                      </a:rPr>
                      <m:t>)</m:t>
                    </m:r>
                  </m:oMath>
                </a14:m>
                <a:r>
                  <a:rPr lang="en-US" b="1" dirty="0"/>
                  <a:t>.</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79512" y="764704"/>
                <a:ext cx="7920880" cy="369332"/>
              </a:xfrm>
              <a:prstGeom prst="rect">
                <a:avLst/>
              </a:prstGeom>
              <a:blipFill rotWithShape="1">
                <a:blip r:embed="rId4"/>
                <a:stretch>
                  <a:fillRect l="-615" t="-8197" b="-24590"/>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9974" y="1268760"/>
                <a:ext cx="7294353" cy="1323439"/>
              </a:xfrm>
              <a:prstGeom prst="rect">
                <a:avLst/>
              </a:prstGeom>
            </p:spPr>
            <p:txBody>
              <a:bodyPr wrap="square">
                <a:spAutoFit/>
              </a:bodyPr>
              <a:lstStyle/>
              <a:p>
                <a:pPr marL="285750" indent="-285750" algn="just" rtl="0">
                  <a:buFont typeface="Arial" panose="020B0604020202020204" pitchFamily="34" charset="0"/>
                  <a:buChar char="•"/>
                </a:pPr>
                <a:r>
                  <a:rPr lang="en-US" sz="1600" dirty="0"/>
                  <a:t>The water is allowed to flow through an orifice fitted to a tank under a constant </a:t>
                </a:r>
                <a:r>
                  <a:rPr lang="en-US" sz="1600" dirty="0" smtClean="0"/>
                  <a:t>head, </a:t>
                </a:r>
                <a:r>
                  <a:rPr lang="en-US" sz="1600" dirty="0"/>
                  <a:t>H </a:t>
                </a:r>
                <a:endParaRPr lang="en-US" sz="1600" dirty="0" smtClean="0"/>
              </a:p>
              <a:p>
                <a:pPr marL="285750" indent="-285750" algn="just" rtl="0">
                  <a:buFont typeface="Arial" panose="020B0604020202020204" pitchFamily="34" charset="0"/>
                  <a:buChar char="•"/>
                </a:pPr>
                <a:r>
                  <a:rPr lang="en-US" sz="1600" dirty="0" smtClean="0"/>
                  <a:t>The </a:t>
                </a:r>
                <a:r>
                  <a:rPr lang="en-US" sz="1600" dirty="0"/>
                  <a:t>water is collected in a measuring tank for a known time, </a:t>
                </a:r>
                <a14:m>
                  <m:oMath xmlns:m="http://schemas.openxmlformats.org/officeDocument/2006/math">
                    <m:r>
                      <a:rPr lang="en-US" sz="1600" i="1">
                        <a:latin typeface="Cambria Math"/>
                      </a:rPr>
                      <m:t>𝑡</m:t>
                    </m:r>
                  </m:oMath>
                </a14:m>
                <a:r>
                  <a:rPr lang="en-US" sz="1600" dirty="0"/>
                  <a:t>. </a:t>
                </a:r>
                <a:endParaRPr lang="en-US" sz="1600" dirty="0" smtClean="0"/>
              </a:p>
              <a:p>
                <a:pPr marL="285750" indent="-285750" algn="just" rtl="0">
                  <a:buFont typeface="Arial" panose="020B0604020202020204" pitchFamily="34" charset="0"/>
                  <a:buChar char="•"/>
                </a:pPr>
                <a:r>
                  <a:rPr lang="en-US" sz="1600" dirty="0" smtClean="0"/>
                  <a:t>The </a:t>
                </a:r>
                <a:r>
                  <a:rPr lang="en-US" sz="1600" dirty="0"/>
                  <a:t>height Of water in the measuring tank is noted down. </a:t>
                </a:r>
                <a:endParaRPr lang="en-US" sz="1600" dirty="0" smtClean="0"/>
              </a:p>
              <a:p>
                <a:pPr algn="just" rtl="0"/>
                <a:r>
                  <a:rPr lang="en-US" sz="1600" dirty="0" smtClean="0"/>
                  <a:t>Then </a:t>
                </a:r>
                <a:r>
                  <a:rPr lang="en-US" sz="1600" dirty="0"/>
                  <a:t>actual discharge through orifice:</a:t>
                </a:r>
              </a:p>
            </p:txBody>
          </p:sp>
        </mc:Choice>
        <mc:Fallback xmlns="">
          <p:sp>
            <p:nvSpPr>
              <p:cNvPr id="4" name="Rectangle 3"/>
              <p:cNvSpPr>
                <a:spLocks noRot="1" noChangeAspect="1" noMove="1" noResize="1" noEditPoints="1" noAdjustHandles="1" noChangeArrowheads="1" noChangeShapeType="1" noTextEdit="1"/>
              </p:cNvSpPr>
              <p:nvPr/>
            </p:nvSpPr>
            <p:spPr>
              <a:xfrm>
                <a:off x="229974" y="1268760"/>
                <a:ext cx="7294353" cy="1323439"/>
              </a:xfrm>
              <a:prstGeom prst="rect">
                <a:avLst/>
              </a:prstGeom>
              <a:blipFill rotWithShape="1">
                <a:blip r:embed="rId5"/>
                <a:stretch>
                  <a:fillRect l="-502" t="-1382" r="-418" b="-5069"/>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60264" y="2658832"/>
                <a:ext cx="5616624" cy="504690"/>
              </a:xfrm>
              <a:prstGeom prst="rect">
                <a:avLst/>
              </a:prstGeom>
              <a:ln>
                <a:solidFill>
                  <a:schemeClr val="tx1"/>
                </a:solidFill>
              </a:ln>
            </p:spPr>
            <p:txBody>
              <a:bodyPr wrap="square">
                <a:spAutoFit/>
              </a:bodyPr>
              <a:lstStyle/>
              <a:p>
                <a:pPr rtl="0"/>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a:latin typeface="Cambria Math"/>
                            </a:rPr>
                            <m:t>𝑄</m:t>
                          </m:r>
                        </m:e>
                        <m:sub>
                          <m:r>
                            <a:rPr lang="en-US" sz="1400" i="1">
                              <a:latin typeface="Cambria Math"/>
                            </a:rPr>
                            <m:t>𝑎𝑐𝑡</m:t>
                          </m:r>
                        </m:sub>
                      </m:sSub>
                      <m:r>
                        <a:rPr lang="en-US" sz="1400" b="0" i="1" smtClean="0">
                          <a:latin typeface="Cambria Math"/>
                        </a:rPr>
                        <m:t> </m:t>
                      </m:r>
                      <m:r>
                        <a:rPr lang="en-US" sz="1100" i="1">
                          <a:latin typeface="Cambria Math"/>
                        </a:rPr>
                        <m:t>=</m:t>
                      </m:r>
                      <m:f>
                        <m:fPr>
                          <m:ctrlPr>
                            <a:rPr lang="en-US" sz="1100" i="1">
                              <a:latin typeface="Cambria Math"/>
                            </a:rPr>
                          </m:ctrlPr>
                        </m:fPr>
                        <m:num>
                          <m:r>
                            <a:rPr lang="en-US" sz="1100" i="1">
                              <a:latin typeface="Cambria Math"/>
                            </a:rPr>
                            <m:t>𝐴𝑟𝑒𝑎</m:t>
                          </m:r>
                          <m:r>
                            <a:rPr lang="en-US" sz="1100" i="1">
                              <a:latin typeface="Cambria Math"/>
                            </a:rPr>
                            <m:t> </m:t>
                          </m:r>
                          <m:r>
                            <a:rPr lang="en-US" sz="1100" i="1">
                              <a:latin typeface="Cambria Math"/>
                            </a:rPr>
                            <m:t>𝑜𝑓</m:t>
                          </m:r>
                          <m:r>
                            <a:rPr lang="en-US" sz="1100" i="1">
                              <a:latin typeface="Cambria Math"/>
                            </a:rPr>
                            <m:t> </m:t>
                          </m:r>
                          <m:r>
                            <a:rPr lang="en-US" sz="1100" i="1">
                              <a:latin typeface="Cambria Math"/>
                            </a:rPr>
                            <m:t>𝑚𝑒𝑎𝑠𝑢𝑟𝑖𝑛𝑔</m:t>
                          </m:r>
                          <m:r>
                            <a:rPr lang="en-US" sz="1100" i="1">
                              <a:latin typeface="Cambria Math"/>
                            </a:rPr>
                            <m:t> </m:t>
                          </m:r>
                          <m:r>
                            <a:rPr lang="en-US" sz="1100" i="1">
                              <a:latin typeface="Cambria Math"/>
                            </a:rPr>
                            <m:t>𝑡𝑎𝑛𝑘</m:t>
                          </m:r>
                          <m:r>
                            <a:rPr lang="en-US" sz="1100" i="1">
                              <a:latin typeface="Cambria Math"/>
                            </a:rPr>
                            <m:t> ×</m:t>
                          </m:r>
                          <m:r>
                            <a:rPr lang="en-US" sz="1100" i="1">
                              <a:latin typeface="Cambria Math"/>
                            </a:rPr>
                            <m:t>𝐻𝑒𝑖𝑔</m:t>
                          </m:r>
                          <m:r>
                            <a:rPr lang="en-US" sz="1100" i="1">
                              <a:latin typeface="Cambria Math"/>
                            </a:rPr>
                            <m:t>h</m:t>
                          </m:r>
                          <m:r>
                            <a:rPr lang="en-US" sz="1100" i="1">
                              <a:latin typeface="Cambria Math"/>
                            </a:rPr>
                            <m:t>𝑡</m:t>
                          </m:r>
                          <m:r>
                            <a:rPr lang="en-US" sz="1100" i="1">
                              <a:latin typeface="Cambria Math"/>
                            </a:rPr>
                            <m:t> </m:t>
                          </m:r>
                          <m:r>
                            <a:rPr lang="en-US" sz="1100" i="1">
                              <a:latin typeface="Cambria Math"/>
                            </a:rPr>
                            <m:t>𝑜𝑓</m:t>
                          </m:r>
                          <m:r>
                            <a:rPr lang="en-US" sz="1100" i="1">
                              <a:latin typeface="Cambria Math"/>
                            </a:rPr>
                            <m:t> </m:t>
                          </m:r>
                          <m:r>
                            <a:rPr lang="en-US" sz="1100" i="1">
                              <a:latin typeface="Cambria Math"/>
                            </a:rPr>
                            <m:t>𝑤𝑎𝑡𝑒𝑟</m:t>
                          </m:r>
                          <m:r>
                            <a:rPr lang="en-US" sz="1100" i="1">
                              <a:latin typeface="Cambria Math"/>
                            </a:rPr>
                            <m:t> </m:t>
                          </m:r>
                          <m:r>
                            <a:rPr lang="en-US" sz="1100" i="1">
                              <a:latin typeface="Cambria Math"/>
                            </a:rPr>
                            <m:t>𝑖𝑛</m:t>
                          </m:r>
                          <m:r>
                            <a:rPr lang="en-US" sz="1100" i="1">
                              <a:latin typeface="Cambria Math"/>
                            </a:rPr>
                            <m:t> </m:t>
                          </m:r>
                          <m:r>
                            <a:rPr lang="en-US" sz="1100" i="1">
                              <a:latin typeface="Cambria Math"/>
                            </a:rPr>
                            <m:t>𝑚𝑒𝑎𝑠𝑢𝑟𝑖𝑛𝑔</m:t>
                          </m:r>
                          <m:r>
                            <a:rPr lang="en-US" sz="1100" i="1">
                              <a:latin typeface="Cambria Math"/>
                            </a:rPr>
                            <m:t> </m:t>
                          </m:r>
                          <m:r>
                            <a:rPr lang="en-US" sz="1100" i="1">
                              <a:latin typeface="Cambria Math"/>
                            </a:rPr>
                            <m:t>𝑡𝑎𝑛𝑘</m:t>
                          </m:r>
                        </m:num>
                        <m:den>
                          <m:r>
                            <a:rPr lang="en-US" sz="1100" i="1">
                              <a:latin typeface="Cambria Math"/>
                            </a:rPr>
                            <m:t>𝑇𝑖𝑚𝑒</m:t>
                          </m:r>
                          <m:r>
                            <a:rPr lang="en-US" sz="1100" i="1">
                              <a:latin typeface="Cambria Math"/>
                            </a:rPr>
                            <m:t>(</m:t>
                          </m:r>
                          <m:r>
                            <a:rPr lang="en-US" sz="1100" i="1">
                              <a:latin typeface="Cambria Math"/>
                            </a:rPr>
                            <m:t>𝑡</m:t>
                          </m:r>
                          <m:r>
                            <a:rPr lang="en-US" sz="1100" i="1">
                              <a:latin typeface="Cambria Math"/>
                            </a:rPr>
                            <m:t>)</m:t>
                          </m:r>
                        </m:den>
                      </m:f>
                    </m:oMath>
                  </m:oMathPara>
                </a14:m>
                <a:endParaRPr lang="en-US" sz="1400" dirty="0"/>
              </a:p>
            </p:txBody>
          </p:sp>
        </mc:Choice>
        <mc:Fallback xmlns="">
          <p:sp>
            <p:nvSpPr>
              <p:cNvPr id="5" name="Rectangle 4"/>
              <p:cNvSpPr>
                <a:spLocks noRot="1" noChangeAspect="1" noMove="1" noResize="1" noEditPoints="1" noAdjustHandles="1" noChangeArrowheads="1" noChangeShapeType="1" noTextEdit="1"/>
              </p:cNvSpPr>
              <p:nvPr/>
            </p:nvSpPr>
            <p:spPr>
              <a:xfrm>
                <a:off x="560264" y="2658832"/>
                <a:ext cx="5616624" cy="504690"/>
              </a:xfrm>
              <a:prstGeom prst="rect">
                <a:avLst/>
              </a:prstGeom>
              <a:blipFill rotWithShape="1">
                <a:blip r:embed="rId6"/>
                <a:stretch>
                  <a:fillRect/>
                </a:stretch>
              </a:blipFill>
              <a:ln>
                <a:solidFill>
                  <a:schemeClr val="tx1"/>
                </a:solidFill>
              </a:ln>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9552" y="3402745"/>
                <a:ext cx="4572000" cy="353238"/>
              </a:xfrm>
              <a:prstGeom prst="rect">
                <a:avLst/>
              </a:prstGeom>
              <a:ln>
                <a:solidFill>
                  <a:schemeClr val="tx1"/>
                </a:solidFill>
              </a:ln>
            </p:spPr>
            <p:txBody>
              <a:bodyPr>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𝑇</m:t>
                      </m:r>
                      <m:r>
                        <a:rPr lang="en-US" sz="1400" i="1">
                          <a:latin typeface="Cambria Math"/>
                        </a:rPr>
                        <m:t>h</m:t>
                      </m:r>
                      <m:r>
                        <a:rPr lang="en-US" sz="1400" i="1">
                          <a:latin typeface="Cambria Math"/>
                        </a:rPr>
                        <m:t>𝑒𝑜𝑟𝑒𝑡𝑖𝑐𝑎𝑙</m:t>
                      </m:r>
                      <m:r>
                        <a:rPr lang="en-US" sz="1400" i="1">
                          <a:latin typeface="Cambria Math"/>
                        </a:rPr>
                        <m:t> </m:t>
                      </m:r>
                      <m:r>
                        <a:rPr lang="en-US" sz="1400" i="1">
                          <a:latin typeface="Cambria Math"/>
                        </a:rPr>
                        <m:t>𝑑𝑖𝑠𝑐</m:t>
                      </m:r>
                      <m:r>
                        <a:rPr lang="en-US" sz="1400" i="1">
                          <a:latin typeface="Cambria Math"/>
                        </a:rPr>
                        <m:t>h</m:t>
                      </m:r>
                      <m:r>
                        <a:rPr lang="en-US" sz="1400" i="1">
                          <a:latin typeface="Cambria Math"/>
                        </a:rPr>
                        <m:t>𝑎𝑟𝑔𝑒</m:t>
                      </m:r>
                      <m:r>
                        <a:rPr lang="en-US" sz="1400" i="1">
                          <a:latin typeface="Cambria Math"/>
                        </a:rPr>
                        <m:t> = </m:t>
                      </m:r>
                      <m:r>
                        <a:rPr lang="en-US" sz="1400" i="1">
                          <a:latin typeface="Cambria Math"/>
                        </a:rPr>
                        <m:t>𝑎𝑟𝑒𝑎</m:t>
                      </m:r>
                      <m:r>
                        <a:rPr lang="en-US" sz="1400" i="1">
                          <a:latin typeface="Cambria Math"/>
                        </a:rPr>
                        <m:t> </m:t>
                      </m:r>
                      <m:r>
                        <a:rPr lang="en-US" sz="1400" i="1">
                          <a:latin typeface="Cambria Math"/>
                        </a:rPr>
                        <m:t>𝑜𝑓</m:t>
                      </m:r>
                      <m:r>
                        <a:rPr lang="en-US" sz="1400" i="1">
                          <a:latin typeface="Cambria Math"/>
                        </a:rPr>
                        <m:t> </m:t>
                      </m:r>
                      <m:r>
                        <a:rPr lang="en-US" sz="1400" i="1">
                          <a:latin typeface="Cambria Math"/>
                        </a:rPr>
                        <m:t>𝑜𝑟𝑖𝑓𝑖𝑐𝑒</m:t>
                      </m:r>
                      <m:r>
                        <a:rPr lang="en-US" sz="1400" i="1">
                          <a:latin typeface="Cambria Math"/>
                        </a:rPr>
                        <m:t> × </m:t>
                      </m:r>
                      <m:rad>
                        <m:radPr>
                          <m:degHide m:val="on"/>
                          <m:ctrlPr>
                            <a:rPr lang="en-US" sz="1400" i="1">
                              <a:latin typeface="Cambria Math"/>
                            </a:rPr>
                          </m:ctrlPr>
                        </m:radPr>
                        <m:deg/>
                        <m:e>
                          <m:r>
                            <a:rPr lang="en-US" sz="1400" i="1">
                              <a:latin typeface="Cambria Math"/>
                            </a:rPr>
                            <m:t>2</m:t>
                          </m:r>
                          <m:r>
                            <a:rPr lang="en-US" sz="1400" i="1">
                              <a:latin typeface="Cambria Math"/>
                            </a:rPr>
                            <m:t>𝑔𝐻</m:t>
                          </m:r>
                        </m:e>
                      </m:rad>
                    </m:oMath>
                  </m:oMathPara>
                </a14:m>
                <a:endParaRPr lang="ar-SA" sz="1400" dirty="0"/>
              </a:p>
            </p:txBody>
          </p:sp>
        </mc:Choice>
        <mc:Fallback xmlns="">
          <p:sp>
            <p:nvSpPr>
              <p:cNvPr id="6" name="Rectangle 5"/>
              <p:cNvSpPr>
                <a:spLocks noRot="1" noChangeAspect="1" noMove="1" noResize="1" noEditPoints="1" noAdjustHandles="1" noChangeArrowheads="1" noChangeShapeType="1" noTextEdit="1"/>
              </p:cNvSpPr>
              <p:nvPr/>
            </p:nvSpPr>
            <p:spPr>
              <a:xfrm>
                <a:off x="539552" y="3402745"/>
                <a:ext cx="4572000" cy="353238"/>
              </a:xfrm>
              <a:prstGeom prst="rect">
                <a:avLst/>
              </a:prstGeom>
              <a:blipFill rotWithShape="1">
                <a:blip r:embed="rId7"/>
                <a:stretch>
                  <a:fillRect b="-1667"/>
                </a:stretch>
              </a:blipFill>
              <a:ln>
                <a:solidFill>
                  <a:schemeClr val="tx1"/>
                </a:solidFill>
              </a:ln>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43608" y="4314280"/>
                <a:ext cx="2450982" cy="752898"/>
              </a:xfrm>
              <a:prstGeom prst="rect">
                <a:avLst/>
              </a:prstGeom>
              <a:ln>
                <a:solidFill>
                  <a:schemeClr val="tx1"/>
                </a:solidFill>
              </a:ln>
            </p:spPr>
            <p:txBody>
              <a:bodyPr wrap="square">
                <a:spAutoFit/>
              </a:bodyPr>
              <a:lstStyle/>
              <a:p>
                <a:pPr algn="l" rtl="0"/>
                <a14:m>
                  <m:oMathPara xmlns:m="http://schemas.openxmlformats.org/officeDocument/2006/math">
                    <m:oMathParaPr>
                      <m:jc m:val="centerGroup"/>
                    </m:oMathParaPr>
                    <m:oMath xmlns:m="http://schemas.openxmlformats.org/officeDocument/2006/math">
                      <m:r>
                        <a:rPr lang="en-US" i="1" smtClean="0">
                          <a:latin typeface="Cambria Math"/>
                        </a:rPr>
                        <m:t>𝐶𝑑</m:t>
                      </m:r>
                      <m:r>
                        <a:rPr lang="en-US" i="1" smtClean="0">
                          <a:latin typeface="Cambria Math"/>
                        </a:rPr>
                        <m:t>=</m:t>
                      </m:r>
                      <m:f>
                        <m:fPr>
                          <m:ctrlPr>
                            <a:rPr lang="en-US" i="1">
                              <a:latin typeface="Cambria Math"/>
                            </a:rPr>
                          </m:ctrlPr>
                        </m:fPr>
                        <m:num>
                          <m:sSub>
                            <m:sSubPr>
                              <m:ctrlPr>
                                <a:rPr lang="en-US" i="1" smtClean="0">
                                  <a:latin typeface="Cambria Math"/>
                                </a:rPr>
                              </m:ctrlPr>
                            </m:sSubPr>
                            <m:e>
                              <m:r>
                                <a:rPr lang="en-US" b="0" i="1" smtClean="0">
                                  <a:latin typeface="Cambria Math"/>
                                </a:rPr>
                                <m:t>𝑄</m:t>
                              </m:r>
                            </m:e>
                            <m:sub>
                              <m:r>
                                <a:rPr lang="en-US" b="0" i="1" smtClean="0">
                                  <a:latin typeface="Cambria Math"/>
                                </a:rPr>
                                <m:t>𝑎𝑐𝑡</m:t>
                              </m:r>
                            </m:sub>
                          </m:sSub>
                        </m:num>
                        <m:den>
                          <m:r>
                            <a:rPr lang="en-US" i="1">
                              <a:latin typeface="Cambria Math"/>
                            </a:rPr>
                            <m:t>𝑎</m:t>
                          </m:r>
                          <m:r>
                            <a:rPr lang="en-US" i="1">
                              <a:latin typeface="Cambria Math"/>
                            </a:rPr>
                            <m:t> × </m:t>
                          </m:r>
                          <m:rad>
                            <m:radPr>
                              <m:degHide m:val="on"/>
                              <m:ctrlPr>
                                <a:rPr lang="en-US" i="1">
                                  <a:latin typeface="Cambria Math"/>
                                </a:rPr>
                              </m:ctrlPr>
                            </m:radPr>
                            <m:deg/>
                            <m:e>
                              <m:r>
                                <a:rPr lang="en-US" i="1">
                                  <a:latin typeface="Cambria Math"/>
                                </a:rPr>
                                <m:t>2</m:t>
                              </m:r>
                              <m:r>
                                <a:rPr lang="en-US" i="1">
                                  <a:latin typeface="Cambria Math"/>
                                </a:rPr>
                                <m:t>𝑔𝐻</m:t>
                              </m:r>
                            </m:e>
                          </m:rad>
                        </m:den>
                      </m:f>
                    </m:oMath>
                  </m:oMathPara>
                </a14:m>
                <a:endParaRPr lang="ar-SA" dirty="0"/>
              </a:p>
            </p:txBody>
          </p:sp>
        </mc:Choice>
        <mc:Fallback xmlns="">
          <p:sp>
            <p:nvSpPr>
              <p:cNvPr id="7" name="Rectangle 6"/>
              <p:cNvSpPr>
                <a:spLocks noRot="1" noChangeAspect="1" noMove="1" noResize="1" noEditPoints="1" noAdjustHandles="1" noChangeArrowheads="1" noChangeShapeType="1" noTextEdit="1"/>
              </p:cNvSpPr>
              <p:nvPr/>
            </p:nvSpPr>
            <p:spPr>
              <a:xfrm>
                <a:off x="1043608" y="4314280"/>
                <a:ext cx="2450982" cy="752898"/>
              </a:xfrm>
              <a:prstGeom prst="rect">
                <a:avLst/>
              </a:prstGeom>
              <a:blipFill rotWithShape="1">
                <a:blip r:embed="rId8"/>
                <a:stretch>
                  <a:fillRect/>
                </a:stretch>
              </a:blipFill>
              <a:ln>
                <a:solidFill>
                  <a:schemeClr val="tx1"/>
                </a:solidFill>
              </a:ln>
            </p:spPr>
            <p:txBody>
              <a:bodyPr/>
              <a:lstStyle/>
              <a:p>
                <a:r>
                  <a:rPr lang="ar-SA">
                    <a:noFill/>
                  </a:rPr>
                  <a:t> </a:t>
                </a:r>
              </a:p>
            </p:txBody>
          </p:sp>
        </mc:Fallback>
      </mc:AlternateContent>
    </p:spTree>
    <p:extLst>
      <p:ext uri="{BB962C8B-B14F-4D97-AF65-F5344CB8AC3E}">
        <p14:creationId xmlns:p14="http://schemas.microsoft.com/office/powerpoint/2010/main" val="3241721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11560" y="1268760"/>
                <a:ext cx="7848872" cy="646331"/>
              </a:xfrm>
              <a:prstGeom prst="rect">
                <a:avLst/>
              </a:prstGeom>
            </p:spPr>
            <p:txBody>
              <a:bodyPr wrap="square">
                <a:spAutoFit/>
              </a:bodyPr>
              <a:lstStyle/>
              <a:p>
                <a:pPr algn="l" rtl="0"/>
                <a:r>
                  <a:rPr lang="en-US" dirty="0"/>
                  <a:t>It is required to find the time for the liquid surface to fall from the height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1</m:t>
                        </m:r>
                      </m:sub>
                    </m:sSub>
                  </m:oMath>
                </a14:m>
                <a:r>
                  <a:rPr lang="en-US" dirty="0"/>
                  <a:t> to a height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2</m:t>
                        </m:r>
                      </m:sub>
                    </m:sSub>
                  </m:oMath>
                </a14:m>
                <a:r>
                  <a:rPr lang="en-US" dirty="0"/>
                  <a:t>.</a:t>
                </a:r>
              </a:p>
            </p:txBody>
          </p:sp>
        </mc:Choice>
        <mc:Fallback xmlns="">
          <p:sp>
            <p:nvSpPr>
              <p:cNvPr id="2" name="Rectangle 1"/>
              <p:cNvSpPr>
                <a:spLocks noRot="1" noChangeAspect="1" noMove="1" noResize="1" noEditPoints="1" noAdjustHandles="1" noChangeArrowheads="1" noChangeShapeType="1" noTextEdit="1"/>
              </p:cNvSpPr>
              <p:nvPr/>
            </p:nvSpPr>
            <p:spPr>
              <a:xfrm>
                <a:off x="611560" y="1268760"/>
                <a:ext cx="7848872" cy="646331"/>
              </a:xfrm>
              <a:prstGeom prst="rect">
                <a:avLst/>
              </a:prstGeom>
              <a:blipFill rotWithShape="1">
                <a:blip r:embed="rId2"/>
                <a:stretch>
                  <a:fillRect l="-621" t="-4717" b="-14151"/>
                </a:stretch>
              </a:blipFill>
            </p:spPr>
            <p:txBody>
              <a:bodyPr/>
              <a:lstStyle/>
              <a:p>
                <a:r>
                  <a:rPr lang="ar-SA">
                    <a:noFill/>
                  </a:rPr>
                  <a:t> </a:t>
                </a:r>
              </a:p>
            </p:txBody>
          </p:sp>
        </mc:Fallback>
      </mc:AlternateContent>
      <p:sp>
        <p:nvSpPr>
          <p:cNvPr id="3" name="Rectangle 2"/>
          <p:cNvSpPr/>
          <p:nvPr/>
        </p:nvSpPr>
        <p:spPr>
          <a:xfrm>
            <a:off x="611560" y="764704"/>
            <a:ext cx="7488832" cy="369332"/>
          </a:xfrm>
          <a:prstGeom prst="rect">
            <a:avLst/>
          </a:prstGeom>
        </p:spPr>
        <p:txBody>
          <a:bodyPr wrap="square">
            <a:spAutoFit/>
          </a:bodyPr>
          <a:lstStyle/>
          <a:p>
            <a:pPr algn="l" rtl="0"/>
            <a:r>
              <a:rPr lang="en-US" b="1" dirty="0"/>
              <a:t>Time Of Emptying A Tank Through An Orifice At Its Bottom</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827584" y="1936354"/>
                <a:ext cx="4752528" cy="4305730"/>
              </a:xfrm>
              <a:prstGeom prst="rect">
                <a:avLst/>
              </a:prstGeom>
            </p:spPr>
            <p:txBody>
              <a:bodyPr wrap="square">
                <a:spAutoFit/>
              </a:bodyPr>
              <a:lstStyle/>
              <a:p>
                <a:pPr algn="just" rtl="0"/>
                <a:r>
                  <a:rPr lang="en-US" dirty="0" smtClean="0"/>
                  <a:t>Let</a:t>
                </a:r>
              </a:p>
              <a:p>
                <a:pPr marL="285750" indent="-285750" algn="just" rtl="0">
                  <a:buFont typeface="Arial" panose="020B0604020202020204" pitchFamily="34" charset="0"/>
                  <a:buChar char="•"/>
                </a:pPr>
                <a:r>
                  <a:rPr lang="en-US" dirty="0" smtClean="0"/>
                  <a:t> A </a:t>
                </a:r>
                <a:r>
                  <a:rPr lang="en-US" dirty="0"/>
                  <a:t>= Area of the tank</a:t>
                </a:r>
              </a:p>
              <a:p>
                <a:pPr marL="285750" indent="-285750" algn="just" rtl="0">
                  <a:buFont typeface="Arial" panose="020B0604020202020204" pitchFamily="34" charset="0"/>
                  <a:buChar char="•"/>
                </a:pPr>
                <a:r>
                  <a:rPr lang="en-US" dirty="0"/>
                  <a:t>a = Area of the orifice</a:t>
                </a:r>
              </a:p>
              <a:p>
                <a:pPr marL="285750" indent="-285750" algn="just" rtl="0">
                  <a:buFont typeface="Arial" panose="020B0604020202020204" pitchFamily="34" charset="0"/>
                  <a:buChar char="•"/>
                </a:pP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1</m:t>
                        </m:r>
                      </m:sub>
                    </m:sSub>
                  </m:oMath>
                </a14:m>
                <a:r>
                  <a:rPr lang="en-US" dirty="0"/>
                  <a:t> = Initial height of the liquid</a:t>
                </a:r>
              </a:p>
              <a:p>
                <a:pPr marL="285750" indent="-285750" algn="just" rtl="0">
                  <a:buFont typeface="Arial" panose="020B0604020202020204" pitchFamily="34" charset="0"/>
                  <a:buChar char="•"/>
                </a:pP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2</m:t>
                        </m:r>
                      </m:sub>
                    </m:sSub>
                  </m:oMath>
                </a14:m>
                <a:r>
                  <a:rPr lang="en-US" dirty="0"/>
                  <a:t> = Final height of the liquid</a:t>
                </a:r>
              </a:p>
              <a:p>
                <a:pPr marL="285750" indent="-285750" algn="just" rtl="0">
                  <a:buFont typeface="Arial" panose="020B0604020202020204" pitchFamily="34" charset="0"/>
                  <a:buChar char="•"/>
                </a:pPr>
                <a:r>
                  <a:rPr lang="en-US" dirty="0"/>
                  <a:t>T= Time in seconds for the liquid to fall from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1</m:t>
                        </m:r>
                      </m:sub>
                    </m:sSub>
                  </m:oMath>
                </a14:m>
                <a:r>
                  <a:rPr lang="en-US" dirty="0"/>
                  <a:t> to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2</m:t>
                        </m:r>
                      </m:sub>
                    </m:sSub>
                  </m:oMath>
                </a14:m>
                <a:endParaRPr lang="en-US" dirty="0"/>
              </a:p>
              <a:p>
                <a:pPr marL="285750" indent="-285750" algn="just" rtl="0">
                  <a:buFont typeface="Arial" panose="020B0604020202020204" pitchFamily="34" charset="0"/>
                  <a:buChar char="•"/>
                </a:pPr>
                <a:r>
                  <a:rPr lang="en-US" dirty="0"/>
                  <a:t>Let at any lime, the height of liquid from orifice is </a:t>
                </a:r>
                <a:r>
                  <a:rPr lang="en-US" i="1" dirty="0"/>
                  <a:t>h</a:t>
                </a:r>
                <a:r>
                  <a:rPr lang="en-US" dirty="0"/>
                  <a:t> and let the liquid surface fall by a small height </a:t>
                </a:r>
                <a:r>
                  <a:rPr lang="en-US" i="1" dirty="0"/>
                  <a:t>dh</a:t>
                </a:r>
                <a:r>
                  <a:rPr lang="en-US" dirty="0"/>
                  <a:t> in time </a:t>
                </a:r>
                <a:r>
                  <a:rPr lang="en-US" i="1" dirty="0" err="1"/>
                  <a:t>dT</a:t>
                </a:r>
                <a:r>
                  <a:rPr lang="en-US" dirty="0" err="1"/>
                  <a:t>.</a:t>
                </a:r>
                <a:r>
                  <a:rPr lang="en-US" dirty="0"/>
                  <a:t> </a:t>
                </a:r>
                <a:endParaRPr lang="en-US" dirty="0" smtClean="0"/>
              </a:p>
              <a:p>
                <a:pPr algn="just" rtl="0"/>
                <a:r>
                  <a:rPr lang="en-US" dirty="0" smtClean="0"/>
                  <a:t>Then</a:t>
                </a:r>
                <a:endParaRPr lang="en-US" dirty="0"/>
              </a:p>
              <a:p>
                <a:pPr marL="285750" indent="-285750" algn="just" rtl="0">
                  <a:buFont typeface="Arial" panose="020B0604020202020204" pitchFamily="34" charset="0"/>
                  <a:buChar char="•"/>
                </a:pPr>
                <a:r>
                  <a:rPr lang="en-US" dirty="0"/>
                  <a:t>Volume of liquid leaving the tank in time, </a:t>
                </a:r>
                <a14:m>
                  <m:oMath xmlns:m="http://schemas.openxmlformats.org/officeDocument/2006/math">
                    <m:r>
                      <a:rPr lang="en-US" i="1">
                        <a:latin typeface="Cambria Math"/>
                      </a:rPr>
                      <m:t> = </m:t>
                    </m:r>
                    <m:r>
                      <a:rPr lang="en-US" i="1">
                        <a:latin typeface="Cambria Math"/>
                      </a:rPr>
                      <m:t>𝐴</m:t>
                    </m:r>
                    <m:r>
                      <a:rPr lang="en-US" i="1">
                        <a:latin typeface="Cambria Math"/>
                      </a:rPr>
                      <m:t> × </m:t>
                    </m:r>
                    <m:r>
                      <a:rPr lang="en-US" i="1">
                        <a:latin typeface="Cambria Math"/>
                      </a:rPr>
                      <m:t>𝑑</m:t>
                    </m:r>
                    <m:r>
                      <a:rPr lang="en-US" i="1">
                        <a:latin typeface="Cambria Math"/>
                      </a:rPr>
                      <m:t>h</m:t>
                    </m:r>
                  </m:oMath>
                </a14:m>
                <a:endParaRPr lang="en-US" dirty="0"/>
              </a:p>
              <a:p>
                <a:pPr marL="285750" indent="-285750" algn="just" rtl="0">
                  <a:buFont typeface="Arial" panose="020B0604020202020204" pitchFamily="34" charset="0"/>
                  <a:buChar char="•"/>
                </a:pPr>
                <a:r>
                  <a:rPr lang="en-US" dirty="0"/>
                  <a:t>Also the theoretical velocity through orifice, </a:t>
                </a:r>
                <a14:m>
                  <m:oMath xmlns:m="http://schemas.openxmlformats.org/officeDocument/2006/math">
                    <m:r>
                      <a:rPr lang="en-US" i="1">
                        <a:latin typeface="Cambria Math"/>
                      </a:rPr>
                      <m:t>𝑢</m:t>
                    </m:r>
                    <m:r>
                      <a:rPr lang="en-US" i="1">
                        <a:latin typeface="Cambria Math"/>
                      </a:rPr>
                      <m:t>=</m:t>
                    </m:r>
                    <m:rad>
                      <m:radPr>
                        <m:degHide m:val="on"/>
                        <m:ctrlPr>
                          <a:rPr lang="en-US" i="1">
                            <a:latin typeface="Cambria Math"/>
                          </a:rPr>
                        </m:ctrlPr>
                      </m:radPr>
                      <m:deg/>
                      <m:e>
                        <m:r>
                          <a:rPr lang="en-US" i="1">
                            <a:latin typeface="Cambria Math"/>
                          </a:rPr>
                          <m:t>2</m:t>
                        </m:r>
                        <m:r>
                          <a:rPr lang="en-US" i="1">
                            <a:latin typeface="Cambria Math"/>
                          </a:rPr>
                          <m:t>𝑔</m:t>
                        </m:r>
                        <m:r>
                          <a:rPr lang="en-US" i="1">
                            <a:latin typeface="Cambria Math"/>
                          </a:rPr>
                          <m:t>h</m:t>
                        </m:r>
                      </m:e>
                    </m:rad>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27584" y="1936354"/>
                <a:ext cx="4752528" cy="4305730"/>
              </a:xfrm>
              <a:prstGeom prst="rect">
                <a:avLst/>
              </a:prstGeom>
              <a:blipFill rotWithShape="1">
                <a:blip r:embed="rId3"/>
                <a:stretch>
                  <a:fillRect l="-1155" t="-708" r="-1027" b="-992"/>
                </a:stretch>
              </a:blipFill>
            </p:spPr>
            <p:txBody>
              <a:bodyPr/>
              <a:lstStyle/>
              <a:p>
                <a:r>
                  <a:rPr lang="ar-SA">
                    <a:noFill/>
                  </a:rPr>
                  <a:t> </a:t>
                </a:r>
              </a:p>
            </p:txBody>
          </p:sp>
        </mc:Fallback>
      </mc:AlternateContent>
      <p:pic>
        <p:nvPicPr>
          <p:cNvPr id="5" name="Picture 4"/>
          <p:cNvPicPr/>
          <p:nvPr/>
        </p:nvPicPr>
        <p:blipFill>
          <a:blip r:embed="rId4">
            <a:biLevel thresh="75000"/>
            <a:extLst>
              <a:ext uri="{BEBA8EAE-BF5A-486C-A8C5-ECC9F3942E4B}">
                <a14:imgProps xmlns:a14="http://schemas.microsoft.com/office/drawing/2010/main">
                  <a14:imgLayer r:embed="rId5">
                    <a14:imgEffect>
                      <a14:sharpenSoften amount="50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012160" y="2204864"/>
            <a:ext cx="2880320" cy="2765134"/>
          </a:xfrm>
          <a:prstGeom prst="rect">
            <a:avLst/>
          </a:prstGeom>
          <a:noFill/>
          <a:ln>
            <a:solidFill>
              <a:schemeClr val="tx1"/>
            </a:solidFill>
          </a:ln>
        </p:spPr>
      </p:pic>
    </p:spTree>
    <p:extLst>
      <p:ext uri="{BB962C8B-B14F-4D97-AF65-F5344CB8AC3E}">
        <p14:creationId xmlns:p14="http://schemas.microsoft.com/office/powerpoint/2010/main" val="1044444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640960" cy="1754326"/>
          </a:xfrm>
          <a:prstGeom prst="rect">
            <a:avLst/>
          </a:prstGeom>
        </p:spPr>
        <p:txBody>
          <a:bodyPr wrap="square">
            <a:spAutoFit/>
          </a:bodyPr>
          <a:lstStyle/>
          <a:p>
            <a:pPr algn="just" rtl="0"/>
            <a:r>
              <a:rPr lang="en-US" b="1" dirty="0"/>
              <a:t>VORTEX FLOW</a:t>
            </a:r>
            <a:endParaRPr lang="en-US" dirty="0"/>
          </a:p>
          <a:p>
            <a:pPr algn="just" rtl="0"/>
            <a:r>
              <a:rPr lang="en-US" dirty="0"/>
              <a:t>Vortex flow is defined as the flow of a fluid along a curved path or the flow of a rotating mass of fluid is known a 'Vortex Flow". The vortex flow is of two types namely :</a:t>
            </a:r>
          </a:p>
          <a:p>
            <a:pPr algn="just" rtl="0"/>
            <a:r>
              <a:rPr lang="en-US" dirty="0"/>
              <a:t>1. Forced vortex flow.</a:t>
            </a:r>
          </a:p>
          <a:p>
            <a:pPr algn="just" rtl="0"/>
            <a:r>
              <a:rPr lang="en-US" dirty="0"/>
              <a:t>2. Free vortex flow.</a:t>
            </a:r>
          </a:p>
        </p:txBody>
      </p:sp>
      <p:pic>
        <p:nvPicPr>
          <p:cNvPr id="3" name="Picture 2"/>
          <p:cNvPicPr/>
          <p:nvPr/>
        </p:nvPicPr>
        <p:blipFill>
          <a:blip r:embed="rId2" cstate="print">
            <a:grayscl/>
            <a:lum bright="-10000" contrast="30000"/>
          </a:blip>
          <a:srcRect/>
          <a:stretch>
            <a:fillRect/>
          </a:stretch>
        </p:blipFill>
        <p:spPr bwMode="auto">
          <a:xfrm>
            <a:off x="2243786" y="2708920"/>
            <a:ext cx="4824535" cy="3600400"/>
          </a:xfrm>
          <a:prstGeom prst="rect">
            <a:avLst/>
          </a:prstGeom>
          <a:noFill/>
          <a:ln w="9525">
            <a:noFill/>
            <a:miter lim="800000"/>
            <a:headEnd/>
            <a:tailEnd/>
          </a:ln>
        </p:spPr>
      </p:pic>
    </p:spTree>
    <p:extLst>
      <p:ext uri="{BB962C8B-B14F-4D97-AF65-F5344CB8AC3E}">
        <p14:creationId xmlns:p14="http://schemas.microsoft.com/office/powerpoint/2010/main" val="3311017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4414990" cy="369332"/>
          </a:xfrm>
          <a:prstGeom prst="rect">
            <a:avLst/>
          </a:prstGeom>
        </p:spPr>
        <p:txBody>
          <a:bodyPr wrap="none">
            <a:spAutoFit/>
          </a:bodyPr>
          <a:lstStyle/>
          <a:p>
            <a:pPr rtl="0"/>
            <a:r>
              <a:rPr lang="en-US" b="1" dirty="0"/>
              <a:t>Equation of Motion for Vortex Flow</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395536" y="1081735"/>
                <a:ext cx="4572000" cy="1169551"/>
              </a:xfrm>
              <a:prstGeom prst="rect">
                <a:avLst/>
              </a:prstGeom>
            </p:spPr>
            <p:txBody>
              <a:bodyPr>
                <a:spAutoFit/>
              </a:bodyPr>
              <a:lstStyle/>
              <a:p>
                <a:pPr algn="l" rtl="0"/>
                <a:r>
                  <a:rPr lang="en-US" sz="1400" dirty="0"/>
                  <a:t>Let</a:t>
                </a:r>
              </a:p>
              <a:p>
                <a:pPr lvl="0" algn="l" rtl="0"/>
                <a:r>
                  <a:rPr lang="en-US" sz="1400" dirty="0"/>
                  <a:t>r= Radius of the element from 0.</a:t>
                </a:r>
              </a:p>
              <a:p>
                <a:pPr lvl="0" algn="l" rtl="0"/>
                <a14:m>
                  <m:oMath xmlns:m="http://schemas.openxmlformats.org/officeDocument/2006/math">
                    <m:r>
                      <a:rPr lang="en-US" sz="1400" i="1">
                        <a:latin typeface="Cambria Math"/>
                      </a:rPr>
                      <m:t>∆</m:t>
                    </m:r>
                    <m:r>
                      <a:rPr lang="en-US" sz="1400" i="1">
                        <a:latin typeface="Cambria Math"/>
                      </a:rPr>
                      <m:t>𝜃</m:t>
                    </m:r>
                  </m:oMath>
                </a14:m>
                <a:r>
                  <a:rPr lang="en-US" sz="1400" dirty="0"/>
                  <a:t> = Angle subtended by the element at 0.</a:t>
                </a:r>
              </a:p>
              <a:p>
                <a:pPr lvl="0" algn="l" rtl="0"/>
                <a14:m>
                  <m:oMath xmlns:m="http://schemas.openxmlformats.org/officeDocument/2006/math">
                    <m:r>
                      <a:rPr lang="en-US" sz="1400" i="1">
                        <a:latin typeface="Cambria Math"/>
                      </a:rPr>
                      <m:t>𝑑𝑟</m:t>
                    </m:r>
                  </m:oMath>
                </a14:m>
                <a:r>
                  <a:rPr lang="en-US" sz="1400" dirty="0"/>
                  <a:t> = Radial thickness of the element.</a:t>
                </a:r>
              </a:p>
              <a:p>
                <a:pPr lvl="0" algn="l" rtl="0"/>
                <a14:m>
                  <m:oMath xmlns:m="http://schemas.openxmlformats.org/officeDocument/2006/math">
                    <m:r>
                      <a:rPr lang="en-US" sz="1400" i="1">
                        <a:latin typeface="Cambria Math"/>
                      </a:rPr>
                      <m:t>𝑑</m:t>
                    </m:r>
                  </m:oMath>
                </a14:m>
                <a:r>
                  <a:rPr lang="en-US" sz="1400" dirty="0"/>
                  <a:t>A = Area of cross-section of element.</a:t>
                </a:r>
              </a:p>
            </p:txBody>
          </p:sp>
        </mc:Choice>
        <mc:Fallback xmlns="">
          <p:sp>
            <p:nvSpPr>
              <p:cNvPr id="3" name="Rectangle 2"/>
              <p:cNvSpPr>
                <a:spLocks noRot="1" noChangeAspect="1" noMove="1" noResize="1" noEditPoints="1" noAdjustHandles="1" noChangeArrowheads="1" noChangeShapeType="1" noTextEdit="1"/>
              </p:cNvSpPr>
              <p:nvPr/>
            </p:nvSpPr>
            <p:spPr>
              <a:xfrm>
                <a:off x="395536" y="1081735"/>
                <a:ext cx="4572000" cy="1169551"/>
              </a:xfrm>
              <a:prstGeom prst="rect">
                <a:avLst/>
              </a:prstGeom>
              <a:blipFill rotWithShape="1">
                <a:blip r:embed="rId2"/>
                <a:stretch>
                  <a:fillRect l="-400" t="-1042" b="-3646"/>
                </a:stretch>
              </a:blipFill>
            </p:spPr>
            <p:txBody>
              <a:bodyPr/>
              <a:lstStyle/>
              <a:p>
                <a:r>
                  <a:rPr lang="ar-SA">
                    <a:noFill/>
                  </a:rPr>
                  <a:t> </a:t>
                </a:r>
              </a:p>
            </p:txBody>
          </p:sp>
        </mc:Fallback>
      </mc:AlternateContent>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15616" y="2251286"/>
            <a:ext cx="7193376" cy="455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758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67544" y="1052736"/>
                <a:ext cx="8064896" cy="2022733"/>
              </a:xfrm>
              <a:prstGeom prst="rect">
                <a:avLst/>
              </a:prstGeom>
            </p:spPr>
            <p:txBody>
              <a:bodyPr wrap="square">
                <a:spAutoFit/>
              </a:bodyPr>
              <a:lstStyle/>
              <a:p>
                <a:pPr algn="just" rtl="0"/>
                <a:r>
                  <a:rPr lang="en-US" sz="1500" dirty="0"/>
                  <a:t>The pressure, p varies with respect to r and z or p is a function of r and z and hence total derivative of p is</a:t>
                </a:r>
              </a:p>
              <a:p>
                <a:pPr algn="just" rtl="0"/>
                <a14:m>
                  <m:oMathPara xmlns:m="http://schemas.openxmlformats.org/officeDocument/2006/math">
                    <m:oMathParaPr>
                      <m:jc m:val="centerGroup"/>
                    </m:oMathParaPr>
                    <m:oMath xmlns:m="http://schemas.openxmlformats.org/officeDocument/2006/math">
                      <m:r>
                        <a:rPr lang="en-US" sz="1500" i="1">
                          <a:latin typeface="Cambria Math"/>
                        </a:rPr>
                        <m:t>𝑑𝑃</m:t>
                      </m:r>
                      <m:r>
                        <a:rPr lang="en-US" sz="1500" i="1">
                          <a:latin typeface="Cambria Math"/>
                        </a:rPr>
                        <m:t>=</m:t>
                      </m:r>
                      <m:f>
                        <m:fPr>
                          <m:ctrlPr>
                            <a:rPr lang="en-US" sz="1500" i="1">
                              <a:latin typeface="Cambria Math"/>
                            </a:rPr>
                          </m:ctrlPr>
                        </m:fPr>
                        <m:num>
                          <m:r>
                            <a:rPr lang="en-US" sz="1500" i="1">
                              <a:latin typeface="Cambria Math"/>
                            </a:rPr>
                            <m:t>𝜕</m:t>
                          </m:r>
                          <m:r>
                            <a:rPr lang="en-US" sz="1500" i="1">
                              <a:latin typeface="Cambria Math"/>
                            </a:rPr>
                            <m:t>𝑃</m:t>
                          </m:r>
                        </m:num>
                        <m:den>
                          <m:r>
                            <a:rPr lang="en-US" sz="1500" i="1">
                              <a:latin typeface="Cambria Math"/>
                            </a:rPr>
                            <m:t>𝜕</m:t>
                          </m:r>
                          <m:r>
                            <a:rPr lang="en-US" sz="1500" i="1">
                              <a:latin typeface="Cambria Math"/>
                            </a:rPr>
                            <m:t>𝑟</m:t>
                          </m:r>
                        </m:den>
                      </m:f>
                      <m:r>
                        <a:rPr lang="en-US" sz="1500" i="1">
                          <a:latin typeface="Cambria Math"/>
                        </a:rPr>
                        <m:t>𝑑𝑟</m:t>
                      </m:r>
                      <m:r>
                        <a:rPr lang="en-US" sz="1500" i="1">
                          <a:latin typeface="Cambria Math"/>
                        </a:rPr>
                        <m:t>+</m:t>
                      </m:r>
                      <m:f>
                        <m:fPr>
                          <m:ctrlPr>
                            <a:rPr lang="en-US" sz="1500" i="1">
                              <a:latin typeface="Cambria Math"/>
                            </a:rPr>
                          </m:ctrlPr>
                        </m:fPr>
                        <m:num>
                          <m:r>
                            <a:rPr lang="en-US" sz="1500" i="1">
                              <a:latin typeface="Cambria Math"/>
                            </a:rPr>
                            <m:t>𝜕</m:t>
                          </m:r>
                          <m:r>
                            <a:rPr lang="en-US" sz="1500" i="1">
                              <a:latin typeface="Cambria Math"/>
                            </a:rPr>
                            <m:t>𝑝</m:t>
                          </m:r>
                        </m:num>
                        <m:den>
                          <m:r>
                            <a:rPr lang="en-US" sz="1500" i="1">
                              <a:latin typeface="Cambria Math"/>
                            </a:rPr>
                            <m:t>𝜕</m:t>
                          </m:r>
                          <m:r>
                            <a:rPr lang="en-US" sz="1500" i="1">
                              <a:latin typeface="Cambria Math"/>
                            </a:rPr>
                            <m:t>𝑧</m:t>
                          </m:r>
                        </m:den>
                      </m:f>
                      <m:r>
                        <a:rPr lang="en-US" sz="1500" i="1">
                          <a:latin typeface="Cambria Math"/>
                        </a:rPr>
                        <m:t>𝑑𝑧</m:t>
                      </m:r>
                    </m:oMath>
                  </m:oMathPara>
                </a14:m>
                <a:endParaRPr lang="en-US" sz="1500" dirty="0"/>
              </a:p>
              <a:p>
                <a:pPr algn="just" rtl="0"/>
                <a:r>
                  <a:rPr lang="en-US" sz="1500" dirty="0"/>
                  <a:t>Substituting the values of </a:t>
                </a:r>
                <a14:m>
                  <m:oMath xmlns:m="http://schemas.openxmlformats.org/officeDocument/2006/math">
                    <m:f>
                      <m:fPr>
                        <m:ctrlPr>
                          <a:rPr lang="en-US" sz="1500" i="1">
                            <a:latin typeface="Cambria Math"/>
                          </a:rPr>
                        </m:ctrlPr>
                      </m:fPr>
                      <m:num>
                        <m:r>
                          <a:rPr lang="en-US" sz="1500" i="1">
                            <a:latin typeface="Cambria Math"/>
                          </a:rPr>
                          <m:t>𝜕</m:t>
                        </m:r>
                        <m:r>
                          <a:rPr lang="en-US" sz="1500" i="1">
                            <a:latin typeface="Cambria Math"/>
                          </a:rPr>
                          <m:t>𝑃</m:t>
                        </m:r>
                      </m:num>
                      <m:den>
                        <m:r>
                          <a:rPr lang="en-US" sz="1500" i="1">
                            <a:latin typeface="Cambria Math"/>
                          </a:rPr>
                          <m:t>𝜕</m:t>
                        </m:r>
                        <m:r>
                          <a:rPr lang="en-US" sz="1500" i="1">
                            <a:latin typeface="Cambria Math"/>
                          </a:rPr>
                          <m:t>𝑟</m:t>
                        </m:r>
                      </m:den>
                    </m:f>
                  </m:oMath>
                </a14:m>
                <a:r>
                  <a:rPr lang="en-US" sz="1500" dirty="0"/>
                  <a:t> from equation (a) and </a:t>
                </a:r>
                <a14:m>
                  <m:oMath xmlns:m="http://schemas.openxmlformats.org/officeDocument/2006/math">
                    <m:f>
                      <m:fPr>
                        <m:ctrlPr>
                          <a:rPr lang="en-US" sz="1500" i="1">
                            <a:latin typeface="Cambria Math"/>
                          </a:rPr>
                        </m:ctrlPr>
                      </m:fPr>
                      <m:num>
                        <m:r>
                          <a:rPr lang="en-US" sz="1500" i="1">
                            <a:latin typeface="Cambria Math"/>
                          </a:rPr>
                          <m:t>𝜕</m:t>
                        </m:r>
                        <m:r>
                          <a:rPr lang="en-US" sz="1500" i="1">
                            <a:latin typeface="Cambria Math"/>
                          </a:rPr>
                          <m:t>𝑝</m:t>
                        </m:r>
                      </m:num>
                      <m:den>
                        <m:r>
                          <a:rPr lang="en-US" sz="1500" i="1">
                            <a:latin typeface="Cambria Math"/>
                          </a:rPr>
                          <m:t>𝜕</m:t>
                        </m:r>
                        <m:r>
                          <a:rPr lang="en-US" sz="1500" i="1">
                            <a:latin typeface="Cambria Math"/>
                          </a:rPr>
                          <m:t>𝑧</m:t>
                        </m:r>
                      </m:den>
                    </m:f>
                  </m:oMath>
                </a14:m>
                <a:r>
                  <a:rPr lang="en-US" sz="1500" dirty="0"/>
                  <a:t> from equation (b), we get</a:t>
                </a:r>
              </a:p>
              <a:p>
                <a:pPr algn="just" rtl="0"/>
                <a14:m>
                  <m:oMathPara xmlns:m="http://schemas.openxmlformats.org/officeDocument/2006/math">
                    <m:oMathParaPr>
                      <m:jc m:val="centerGroup"/>
                    </m:oMathParaPr>
                    <m:oMath xmlns:m="http://schemas.openxmlformats.org/officeDocument/2006/math">
                      <m:r>
                        <a:rPr lang="en-US" sz="1500" i="1">
                          <a:latin typeface="Cambria Math"/>
                        </a:rPr>
                        <m:t>𝑑𝑃</m:t>
                      </m:r>
                      <m:r>
                        <a:rPr lang="en-US" sz="1500" i="1">
                          <a:latin typeface="Cambria Math"/>
                        </a:rPr>
                        <m:t>=</m:t>
                      </m:r>
                      <m:r>
                        <a:rPr lang="en-US" sz="1500" i="1">
                          <a:latin typeface="Cambria Math"/>
                        </a:rPr>
                        <m:t>𝜌</m:t>
                      </m:r>
                      <m:f>
                        <m:fPr>
                          <m:ctrlPr>
                            <a:rPr lang="en-US" sz="1500" i="1">
                              <a:latin typeface="Cambria Math"/>
                            </a:rPr>
                          </m:ctrlPr>
                        </m:fPr>
                        <m:num>
                          <m:r>
                            <a:rPr lang="en-US" sz="1500" i="1">
                              <a:latin typeface="Cambria Math"/>
                            </a:rPr>
                            <m:t>  </m:t>
                          </m:r>
                          <m:sSup>
                            <m:sSupPr>
                              <m:ctrlPr>
                                <a:rPr lang="en-US" sz="1500" i="1">
                                  <a:latin typeface="Cambria Math"/>
                                </a:rPr>
                              </m:ctrlPr>
                            </m:sSupPr>
                            <m:e>
                              <m:r>
                                <a:rPr lang="en-US" sz="1500" i="1">
                                  <a:latin typeface="Cambria Math"/>
                                </a:rPr>
                                <m:t>𝑣</m:t>
                              </m:r>
                            </m:e>
                            <m:sup>
                              <m:r>
                                <a:rPr lang="en-US" sz="1500" i="1">
                                  <a:latin typeface="Cambria Math"/>
                                </a:rPr>
                                <m:t>2</m:t>
                              </m:r>
                            </m:sup>
                          </m:sSup>
                        </m:num>
                        <m:den>
                          <m:r>
                            <a:rPr lang="en-US" sz="1500" i="1">
                              <a:latin typeface="Cambria Math"/>
                            </a:rPr>
                            <m:t>𝑟</m:t>
                          </m:r>
                        </m:den>
                      </m:f>
                      <m:r>
                        <a:rPr lang="en-US" sz="1500" i="1">
                          <a:latin typeface="Cambria Math"/>
                        </a:rPr>
                        <m:t>𝑑𝑟</m:t>
                      </m:r>
                      <m:r>
                        <a:rPr lang="en-US" sz="1500" i="1">
                          <a:latin typeface="Cambria Math"/>
                        </a:rPr>
                        <m:t>−</m:t>
                      </m:r>
                      <m:r>
                        <a:rPr lang="en-US" sz="1500" i="1">
                          <a:latin typeface="Cambria Math"/>
                        </a:rPr>
                        <m:t>𝜌</m:t>
                      </m:r>
                      <m:r>
                        <a:rPr lang="en-US" sz="1500" i="1">
                          <a:latin typeface="Cambria Math"/>
                        </a:rPr>
                        <m:t>𝑔𝑑𝑧</m:t>
                      </m:r>
                      <m:r>
                        <a:rPr lang="en-US" sz="1500" i="1">
                          <a:latin typeface="Cambria Math"/>
                        </a:rPr>
                        <m:t>                 (</m:t>
                      </m:r>
                      <m:r>
                        <a:rPr lang="en-US" sz="1500" i="1">
                          <a:latin typeface="Cambria Math"/>
                        </a:rPr>
                        <m:t>2</m:t>
                      </m:r>
                      <m:r>
                        <a:rPr lang="en-US" sz="1500" i="1">
                          <a:latin typeface="Cambria Math"/>
                        </a:rPr>
                        <m:t>)</m:t>
                      </m:r>
                    </m:oMath>
                  </m:oMathPara>
                </a14:m>
                <a:endParaRPr lang="en-US" sz="1500" dirty="0"/>
              </a:p>
              <a:p>
                <a:pPr algn="just" rtl="0"/>
                <a:r>
                  <a:rPr lang="en-US" sz="1500" dirty="0"/>
                  <a:t>Eq. </a:t>
                </a:r>
                <a:r>
                  <a:rPr lang="en-US" sz="1500" smtClean="0"/>
                  <a:t>(2) </a:t>
                </a:r>
                <a:r>
                  <a:rPr lang="en-US" sz="1500" dirty="0"/>
                  <a:t>gives the variation of pressure of a rotating fluid in any plane</a:t>
                </a:r>
              </a:p>
            </p:txBody>
          </p:sp>
        </mc:Choice>
        <mc:Fallback xmlns="">
          <p:sp>
            <p:nvSpPr>
              <p:cNvPr id="2" name="Rectangle 1"/>
              <p:cNvSpPr>
                <a:spLocks noRot="1" noChangeAspect="1" noMove="1" noResize="1" noEditPoints="1" noAdjustHandles="1" noChangeArrowheads="1" noChangeShapeType="1" noTextEdit="1"/>
              </p:cNvSpPr>
              <p:nvPr/>
            </p:nvSpPr>
            <p:spPr>
              <a:xfrm>
                <a:off x="467544" y="1052736"/>
                <a:ext cx="8064896" cy="2022733"/>
              </a:xfrm>
              <a:prstGeom prst="rect">
                <a:avLst/>
              </a:prstGeom>
              <a:blipFill rotWithShape="1">
                <a:blip r:embed="rId2"/>
                <a:stretch>
                  <a:fillRect l="-302" t="-602" r="-302" b="-2108"/>
                </a:stretch>
              </a:blipFill>
            </p:spPr>
            <p:txBody>
              <a:bodyPr/>
              <a:lstStyle/>
              <a:p>
                <a:r>
                  <a:rPr lang="ar-SA">
                    <a:noFill/>
                  </a:rPr>
                  <a:t> </a:t>
                </a:r>
              </a:p>
            </p:txBody>
          </p:sp>
        </mc:Fallback>
      </mc:AlternateContent>
    </p:spTree>
    <p:extLst>
      <p:ext uri="{BB962C8B-B14F-4D97-AF65-F5344CB8AC3E}">
        <p14:creationId xmlns:p14="http://schemas.microsoft.com/office/powerpoint/2010/main" val="614477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564"/>
          <a:stretch/>
        </p:blipFill>
        <p:spPr bwMode="auto">
          <a:xfrm>
            <a:off x="539552" y="1052737"/>
            <a:ext cx="813108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755576" y="4725144"/>
                <a:ext cx="6984776" cy="1170705"/>
              </a:xfrm>
              <a:prstGeom prst="rect">
                <a:avLst/>
              </a:prstGeom>
            </p:spPr>
            <p:txBody>
              <a:bodyPr wrap="square">
                <a:spAutoFit/>
              </a:bodyPr>
              <a:lstStyle/>
              <a:p>
                <a:pPr algn="just" rtl="0"/>
                <a14:m>
                  <m:oMathPara xmlns:m="http://schemas.openxmlformats.org/officeDocument/2006/math">
                    <m:oMathParaPr>
                      <m:jc m:val="centerGroup"/>
                    </m:oMathParaPr>
                    <m:oMath xmlns:m="http://schemas.openxmlformats.org/officeDocument/2006/math">
                      <m:r>
                        <a:rPr lang="en-US" sz="1600" i="1">
                          <a:latin typeface="Cambria Math"/>
                        </a:rPr>
                        <m:t>𝑍</m:t>
                      </m:r>
                      <m:r>
                        <a:rPr lang="en-US" sz="1600" i="1">
                          <a:latin typeface="Cambria Math"/>
                        </a:rPr>
                        <m:t>=</m:t>
                      </m:r>
                      <m:f>
                        <m:fPr>
                          <m:ctrlPr>
                            <a:rPr lang="en-US" sz="1600" i="1">
                              <a:latin typeface="Cambria Math"/>
                            </a:rPr>
                          </m:ctrlPr>
                        </m:fPr>
                        <m:num>
                          <m:sSubSup>
                            <m:sSubSupPr>
                              <m:ctrlPr>
                                <a:rPr lang="en-US" sz="1600" i="1">
                                  <a:latin typeface="Cambria Math"/>
                                </a:rPr>
                              </m:ctrlPr>
                            </m:sSubSupPr>
                            <m:e>
                              <m:r>
                                <a:rPr lang="en-US" sz="1600" i="1">
                                  <a:latin typeface="Cambria Math"/>
                                </a:rPr>
                                <m:t>𝑣</m:t>
                              </m:r>
                            </m:e>
                            <m:sub>
                              <m:r>
                                <a:rPr lang="en-US" sz="1600" i="1">
                                  <a:latin typeface="Cambria Math"/>
                                </a:rPr>
                                <m:t>2</m:t>
                              </m:r>
                            </m:sub>
                            <m:sup>
                              <m:r>
                                <a:rPr lang="en-US" sz="1600" i="1">
                                  <a:latin typeface="Cambria Math"/>
                                </a:rPr>
                                <m:t>2</m:t>
                              </m:r>
                            </m:sup>
                          </m:sSubSup>
                        </m:num>
                        <m:den>
                          <m:r>
                            <a:rPr lang="en-US" sz="1600" i="1">
                              <a:latin typeface="Cambria Math"/>
                            </a:rPr>
                            <m:t>2</m:t>
                          </m:r>
                          <m:r>
                            <a:rPr lang="en-US" sz="1600" i="1">
                              <a:latin typeface="Cambria Math"/>
                            </a:rPr>
                            <m:t>𝑔</m:t>
                          </m:r>
                        </m:den>
                      </m:f>
                      <m:r>
                        <a:rPr lang="en-US" sz="1600" i="1">
                          <a:latin typeface="Cambria Math"/>
                        </a:rPr>
                        <m:t>=</m:t>
                      </m:r>
                      <m:f>
                        <m:fPr>
                          <m:ctrlPr>
                            <a:rPr lang="en-US" sz="1600" i="1">
                              <a:latin typeface="Cambria Math"/>
                            </a:rPr>
                          </m:ctrlPr>
                        </m:fPr>
                        <m:num>
                          <m:sSubSup>
                            <m:sSubSupPr>
                              <m:ctrlPr>
                                <a:rPr lang="en-US" sz="1600" i="1">
                                  <a:latin typeface="Cambria Math"/>
                                </a:rPr>
                              </m:ctrlPr>
                            </m:sSubSupPr>
                            <m:e>
                              <m:sSup>
                                <m:sSupPr>
                                  <m:ctrlPr>
                                    <a:rPr lang="en-US" sz="1600" i="1">
                                      <a:latin typeface="Cambria Math"/>
                                    </a:rPr>
                                  </m:ctrlPr>
                                </m:sSupPr>
                                <m:e>
                                  <m:r>
                                    <a:rPr lang="en-US" sz="1600" i="1">
                                      <a:latin typeface="Cambria Math"/>
                                    </a:rPr>
                                    <m:t>𝑤</m:t>
                                  </m:r>
                                </m:e>
                                <m:sup>
                                  <m:r>
                                    <a:rPr lang="en-US" sz="1600" i="1">
                                      <a:latin typeface="Cambria Math"/>
                                    </a:rPr>
                                    <m:t>2</m:t>
                                  </m:r>
                                </m:sup>
                              </m:sSup>
                              <m:r>
                                <a:rPr lang="en-US" sz="1600" i="1">
                                  <a:latin typeface="Cambria Math"/>
                                </a:rPr>
                                <m:t>𝑟</m:t>
                              </m:r>
                            </m:e>
                            <m:sub>
                              <m:r>
                                <a:rPr lang="en-US" sz="1600" i="1">
                                  <a:latin typeface="Cambria Math"/>
                                </a:rPr>
                                <m:t>2</m:t>
                              </m:r>
                            </m:sub>
                            <m:sup>
                              <m:r>
                                <a:rPr lang="en-US" sz="1600" i="1">
                                  <a:latin typeface="Cambria Math"/>
                                </a:rPr>
                                <m:t>2</m:t>
                              </m:r>
                            </m:sup>
                          </m:sSubSup>
                        </m:num>
                        <m:den>
                          <m:r>
                            <a:rPr lang="en-US" sz="1600" i="1">
                              <a:latin typeface="Cambria Math"/>
                            </a:rPr>
                            <m:t>2</m:t>
                          </m:r>
                          <m:r>
                            <a:rPr lang="en-US" sz="1600" i="1">
                              <a:latin typeface="Cambria Math"/>
                            </a:rPr>
                            <m:t>𝑔</m:t>
                          </m:r>
                        </m:den>
                      </m:f>
                      <m:r>
                        <a:rPr lang="en-US" sz="1600" i="1">
                          <a:latin typeface="Cambria Math"/>
                        </a:rPr>
                        <m:t>             (</m:t>
                      </m:r>
                      <m:r>
                        <a:rPr lang="en-US" sz="1600" i="1">
                          <a:latin typeface="Cambria Math"/>
                        </a:rPr>
                        <m:t>3</m:t>
                      </m:r>
                      <m:r>
                        <a:rPr lang="en-US" sz="1600" i="1">
                          <a:latin typeface="Cambria Math"/>
                        </a:rPr>
                        <m:t>)</m:t>
                      </m:r>
                    </m:oMath>
                  </m:oMathPara>
                </a14:m>
                <a:endParaRPr lang="en-US" sz="1600" dirty="0">
                  <a:latin typeface="Times New Roman" pitchFamily="18" charset="0"/>
                  <a:cs typeface="Times New Roman" pitchFamily="18" charset="0"/>
                </a:endParaRPr>
              </a:p>
              <a:p>
                <a:pPr algn="just" rtl="0"/>
                <a:r>
                  <a:rPr lang="en-US" sz="1600" dirty="0">
                    <a:latin typeface="Times New Roman" pitchFamily="18" charset="0"/>
                    <a:cs typeface="Times New Roman" pitchFamily="18" charset="0"/>
                  </a:rPr>
                  <a:t>Thus Z varies with the square of r. Hence equation (3) is an equation of parabola. This means the free surface of the liquid is a parabolic.</a:t>
                </a:r>
              </a:p>
            </p:txBody>
          </p:sp>
        </mc:Choice>
        <mc:Fallback xmlns="">
          <p:sp>
            <p:nvSpPr>
              <p:cNvPr id="2" name="Rectangle 1"/>
              <p:cNvSpPr>
                <a:spLocks noRot="1" noChangeAspect="1" noMove="1" noResize="1" noEditPoints="1" noAdjustHandles="1" noChangeArrowheads="1" noChangeShapeType="1" noTextEdit="1"/>
              </p:cNvSpPr>
              <p:nvPr/>
            </p:nvSpPr>
            <p:spPr>
              <a:xfrm>
                <a:off x="755576" y="4725144"/>
                <a:ext cx="6984776" cy="1170705"/>
              </a:xfrm>
              <a:prstGeom prst="rect">
                <a:avLst/>
              </a:prstGeom>
              <a:blipFill rotWithShape="1">
                <a:blip r:embed="rId3"/>
                <a:stretch>
                  <a:fillRect l="-524" r="-436" b="-5729"/>
                </a:stretch>
              </a:blipFill>
            </p:spPr>
            <p:txBody>
              <a:bodyPr/>
              <a:lstStyle/>
              <a:p>
                <a:r>
                  <a:rPr lang="ar-IQ">
                    <a:noFill/>
                  </a:rPr>
                  <a:t> </a:t>
                </a:r>
              </a:p>
            </p:txBody>
          </p:sp>
        </mc:Fallback>
      </mc:AlternateContent>
    </p:spTree>
    <p:extLst>
      <p:ext uri="{BB962C8B-B14F-4D97-AF65-F5344CB8AC3E}">
        <p14:creationId xmlns:p14="http://schemas.microsoft.com/office/powerpoint/2010/main" val="2573869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6" y="908720"/>
            <a:ext cx="8009273" cy="518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68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67544" y="400495"/>
                <a:ext cx="8064896" cy="3388235"/>
              </a:xfrm>
              <a:prstGeom prst="rect">
                <a:avLst/>
              </a:prstGeom>
            </p:spPr>
            <p:txBody>
              <a:bodyPr wrap="square">
                <a:spAutoFit/>
              </a:bodyPr>
              <a:lstStyle/>
              <a:p>
                <a:pPr algn="just" rtl="0"/>
                <a:r>
                  <a:rPr lang="en-US" b="1" dirty="0"/>
                  <a:t>Euler's Equation</a:t>
                </a:r>
                <a:endParaRPr lang="en-US" dirty="0"/>
              </a:p>
              <a:p>
                <a:pPr algn="just" rtl="0"/>
                <a:r>
                  <a:rPr lang="en-US" dirty="0"/>
                  <a:t>By applying Newton's law to the motion of fluid masses</a:t>
                </a:r>
              </a:p>
              <a:p>
                <a:pPr algn="just" rtl="0"/>
                <a:r>
                  <a:rPr lang="en-US" dirty="0"/>
                  <a:t>(1) The component of weight in the direction of motion, and </a:t>
                </a:r>
              </a:p>
              <a:p>
                <a:pPr algn="just" rtl="0"/>
                <a:r>
                  <a:rPr lang="en-US" dirty="0"/>
                  <a:t>(2) The forces on the ends of the element in the direction of motion due to pressure</a:t>
                </a:r>
                <a:r>
                  <a:rPr lang="en-US" dirty="0" smtClean="0"/>
                  <a:t>.</a:t>
                </a:r>
              </a:p>
              <a:p>
                <a:pPr algn="just" rtl="0"/>
                <a:endParaRPr lang="en-US" dirty="0" smtClean="0"/>
              </a:p>
              <a:p>
                <a:pPr algn="just" rtl="0"/>
                <a:r>
                  <a:rPr lang="en-US" dirty="0" smtClean="0"/>
                  <a:t>Assuming </a:t>
                </a:r>
                <a:r>
                  <a:rPr lang="en-US" dirty="0"/>
                  <a:t>that motion is in an upward direction and that pressure and velocity increase in this direction, the force </a:t>
                </a:r>
                <a14:m>
                  <m:oMath xmlns:m="http://schemas.openxmlformats.org/officeDocument/2006/math">
                    <m:sSub>
                      <m:sSubPr>
                        <m:ctrlPr>
                          <a:rPr lang="en-US" i="1">
                            <a:latin typeface="Cambria Math"/>
                          </a:rPr>
                        </m:ctrlPr>
                      </m:sSubPr>
                      <m:e>
                        <m:r>
                          <a:rPr lang="en-US" i="1">
                            <a:latin typeface="Cambria Math"/>
                          </a:rPr>
                          <m:t>𝑑𝐹</m:t>
                        </m:r>
                      </m:e>
                      <m:sub>
                        <m:r>
                          <a:rPr lang="en-US" i="1">
                            <a:latin typeface="Cambria Math"/>
                          </a:rPr>
                          <m:t>𝑊</m:t>
                        </m:r>
                      </m:sub>
                    </m:sSub>
                  </m:oMath>
                </a14:m>
                <a:r>
                  <a:rPr lang="en-US" dirty="0"/>
                  <a:t> due to the weight of the element is given by</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𝑑𝐹</m:t>
                          </m:r>
                        </m:e>
                        <m:sub>
                          <m:r>
                            <a:rPr lang="en-US" i="1">
                              <a:latin typeface="Cambria Math"/>
                            </a:rPr>
                            <m:t>𝑊</m:t>
                          </m:r>
                        </m:sub>
                      </m:sSub>
                      <m:r>
                        <a:rPr lang="en-US" i="1">
                          <a:latin typeface="Cambria Math"/>
                        </a:rPr>
                        <m:t>=−</m:t>
                      </m:r>
                      <m:r>
                        <a:rPr lang="en-US" i="1">
                          <a:latin typeface="Cambria Math"/>
                        </a:rPr>
                        <m:t>𝜌</m:t>
                      </m:r>
                      <m:r>
                        <a:rPr lang="en-US" i="1">
                          <a:latin typeface="Cambria Math"/>
                        </a:rPr>
                        <m:t>𝑔</m:t>
                      </m:r>
                      <m:r>
                        <a:rPr lang="en-US" i="1">
                          <a:latin typeface="Cambria Math"/>
                        </a:rPr>
                        <m:t> </m:t>
                      </m:r>
                      <m:r>
                        <a:rPr lang="en-US" i="1">
                          <a:latin typeface="Cambria Math"/>
                        </a:rPr>
                        <m:t>𝑑𝑙</m:t>
                      </m:r>
                      <m:r>
                        <a:rPr lang="en-US" i="1">
                          <a:latin typeface="Cambria Math"/>
                        </a:rPr>
                        <m:t> </m:t>
                      </m:r>
                      <m:r>
                        <a:rPr lang="en-US" i="1">
                          <a:latin typeface="Cambria Math"/>
                        </a:rPr>
                        <m:t>𝑑𝐴</m:t>
                      </m:r>
                      <m:r>
                        <a:rPr lang="en-US" i="1">
                          <a:latin typeface="Cambria Math"/>
                        </a:rPr>
                        <m:t> </m:t>
                      </m:r>
                      <m:func>
                        <m:funcPr>
                          <m:ctrlPr>
                            <a:rPr lang="en-US" i="1">
                              <a:latin typeface="Cambria Math"/>
                            </a:rPr>
                          </m:ctrlPr>
                        </m:funcPr>
                        <m:fName>
                          <m:r>
                            <m:rPr>
                              <m:sty m:val="p"/>
                            </m:rPr>
                            <a:rPr lang="en-US">
                              <a:latin typeface="Cambria Math"/>
                            </a:rPr>
                            <m:t>cos</m:t>
                          </m:r>
                        </m:fName>
                        <m:e>
                          <m:r>
                            <a:rPr lang="en-US" i="1">
                              <a:latin typeface="Cambria Math"/>
                            </a:rPr>
                            <m:t>𝛼</m:t>
                          </m:r>
                        </m:e>
                      </m:func>
                      <m:r>
                        <a:rPr lang="en-US" i="1">
                          <a:latin typeface="Cambria Math"/>
                        </a:rPr>
                        <m:t>=−</m:t>
                      </m:r>
                      <m:r>
                        <a:rPr lang="en-US" i="1">
                          <a:latin typeface="Cambria Math"/>
                        </a:rPr>
                        <m:t>𝜌</m:t>
                      </m:r>
                      <m:r>
                        <a:rPr lang="en-US" i="1">
                          <a:latin typeface="Cambria Math"/>
                        </a:rPr>
                        <m:t>𝑔</m:t>
                      </m:r>
                      <m:r>
                        <a:rPr lang="en-US" i="1">
                          <a:latin typeface="Cambria Math"/>
                        </a:rPr>
                        <m:t> </m:t>
                      </m:r>
                      <m:r>
                        <a:rPr lang="en-US" i="1">
                          <a:latin typeface="Cambria Math"/>
                        </a:rPr>
                        <m:t>𝑑𝑙</m:t>
                      </m:r>
                      <m:r>
                        <a:rPr lang="en-US" i="1">
                          <a:latin typeface="Cambria Math"/>
                        </a:rPr>
                        <m:t> </m:t>
                      </m:r>
                      <m:r>
                        <a:rPr lang="en-US" i="1">
                          <a:latin typeface="Cambria Math"/>
                        </a:rPr>
                        <m:t>𝑑𝐴</m:t>
                      </m:r>
                      <m:r>
                        <a:rPr lang="en-US" i="1">
                          <a:latin typeface="Cambria Math"/>
                        </a:rPr>
                        <m:t> </m:t>
                      </m:r>
                      <m:f>
                        <m:fPr>
                          <m:ctrlPr>
                            <a:rPr lang="en-US" i="1">
                              <a:latin typeface="Cambria Math"/>
                            </a:rPr>
                          </m:ctrlPr>
                        </m:fPr>
                        <m:num>
                          <m:r>
                            <a:rPr lang="en-US" i="1">
                              <a:latin typeface="Cambria Math"/>
                            </a:rPr>
                            <m:t>𝑑𝑧</m:t>
                          </m:r>
                        </m:num>
                        <m:den>
                          <m:r>
                            <a:rPr lang="en-US" i="1">
                              <a:latin typeface="Cambria Math"/>
                            </a:rPr>
                            <m:t>𝑑𝑙</m:t>
                          </m:r>
                        </m:den>
                      </m:f>
                    </m:oMath>
                  </m:oMathPara>
                </a14:m>
                <a:endParaRPr lang="en-US" dirty="0"/>
              </a:p>
              <a:p>
                <a:pPr algn="just" rtl="0"/>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67544" y="400495"/>
                <a:ext cx="8064896" cy="3388235"/>
              </a:xfrm>
              <a:prstGeom prst="rect">
                <a:avLst/>
              </a:prstGeom>
              <a:blipFill rotWithShape="1">
                <a:blip r:embed="rId2"/>
                <a:stretch>
                  <a:fillRect l="-680" t="-899" r="-605"/>
                </a:stretch>
              </a:blipFill>
            </p:spPr>
            <p:txBody>
              <a:bodyPr/>
              <a:lstStyle/>
              <a:p>
                <a:r>
                  <a:rPr lang="ar-SA">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345" y="3650230"/>
            <a:ext cx="2960762" cy="259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486002" y="3484500"/>
                <a:ext cx="5238126" cy="2924006"/>
              </a:xfrm>
              <a:prstGeom prst="rect">
                <a:avLst/>
              </a:prstGeom>
            </p:spPr>
            <p:txBody>
              <a:bodyPr wrap="square">
                <a:spAutoFit/>
              </a:bodyPr>
              <a:lstStyle/>
              <a:p>
                <a:pPr algn="just" rtl="0"/>
                <a:r>
                  <a:rPr lang="en-US" dirty="0"/>
                  <a:t>The force</a:t>
                </a:r>
                <a14:m>
                  <m:oMath xmlns:m="http://schemas.openxmlformats.org/officeDocument/2006/math">
                    <m:sSub>
                      <m:sSubPr>
                        <m:ctrlPr>
                          <a:rPr lang="en-US" i="1">
                            <a:latin typeface="Cambria Math"/>
                          </a:rPr>
                        </m:ctrlPr>
                      </m:sSubPr>
                      <m:e>
                        <m:r>
                          <a:rPr lang="en-US" i="1">
                            <a:latin typeface="Cambria Math"/>
                          </a:rPr>
                          <m:t>𝑑𝐹</m:t>
                        </m:r>
                      </m:e>
                      <m:sub>
                        <m:r>
                          <a:rPr lang="en-US" i="1">
                            <a:latin typeface="Cambria Math"/>
                          </a:rPr>
                          <m:t>𝑝</m:t>
                        </m:r>
                      </m:sub>
                    </m:sSub>
                  </m:oMath>
                </a14:m>
                <a:r>
                  <a:rPr lang="en-US" dirty="0"/>
                  <a:t>, in the direction of motion, due to the pressure on the ends of the element, is</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𝑑𝐹</m:t>
                          </m:r>
                        </m:e>
                        <m:sub>
                          <m:r>
                            <a:rPr lang="en-US" i="1">
                              <a:latin typeface="Cambria Math"/>
                            </a:rPr>
                            <m:t>𝑝</m:t>
                          </m:r>
                        </m:sub>
                      </m:sSub>
                      <m:r>
                        <a:rPr lang="en-US" i="1">
                          <a:latin typeface="Cambria Math"/>
                        </a:rPr>
                        <m:t>=</m:t>
                      </m:r>
                      <m:r>
                        <a:rPr lang="en-US" i="1">
                          <a:latin typeface="Cambria Math"/>
                        </a:rPr>
                        <m:t>𝑝</m:t>
                      </m:r>
                      <m:r>
                        <a:rPr lang="en-US" i="1">
                          <a:latin typeface="Cambria Math"/>
                        </a:rPr>
                        <m:t> </m:t>
                      </m:r>
                      <m:r>
                        <a:rPr lang="en-US" i="1">
                          <a:latin typeface="Cambria Math"/>
                        </a:rPr>
                        <m:t>𝑑𝐴</m:t>
                      </m:r>
                      <m:r>
                        <a:rPr lang="en-US" i="1">
                          <a:latin typeface="Cambria Math"/>
                        </a:rPr>
                        <m:t>−</m:t>
                      </m:r>
                      <m:d>
                        <m:dPr>
                          <m:ctrlPr>
                            <a:rPr lang="en-US" i="1">
                              <a:latin typeface="Cambria Math"/>
                            </a:rPr>
                          </m:ctrlPr>
                        </m:dPr>
                        <m:e>
                          <m:r>
                            <a:rPr lang="en-US" i="1">
                              <a:latin typeface="Cambria Math"/>
                            </a:rPr>
                            <m:t>𝑝</m:t>
                          </m:r>
                          <m:r>
                            <a:rPr lang="en-US" i="1">
                              <a:latin typeface="Cambria Math"/>
                            </a:rPr>
                            <m:t>+</m:t>
                          </m:r>
                          <m:f>
                            <m:fPr>
                              <m:ctrlPr>
                                <a:rPr lang="en-US" i="1">
                                  <a:latin typeface="Cambria Math"/>
                                </a:rPr>
                              </m:ctrlPr>
                            </m:fPr>
                            <m:num>
                              <m:r>
                                <a:rPr lang="en-US" i="1">
                                  <a:latin typeface="Cambria Math"/>
                                </a:rPr>
                                <m:t>𝜕</m:t>
                              </m:r>
                              <m:r>
                                <a:rPr lang="en-US" i="1">
                                  <a:latin typeface="Cambria Math"/>
                                </a:rPr>
                                <m:t>𝑝</m:t>
                              </m:r>
                            </m:num>
                            <m:den>
                              <m:r>
                                <a:rPr lang="en-US" i="1">
                                  <a:latin typeface="Cambria Math"/>
                                </a:rPr>
                                <m:t>𝜕</m:t>
                              </m:r>
                              <m:r>
                                <a:rPr lang="en-US" i="1">
                                  <a:latin typeface="Cambria Math"/>
                                </a:rPr>
                                <m:t>𝑙</m:t>
                              </m:r>
                            </m:den>
                          </m:f>
                          <m:r>
                            <a:rPr lang="en-US" i="1">
                              <a:latin typeface="Cambria Math"/>
                            </a:rPr>
                            <m:t>𝑑𝑙</m:t>
                          </m:r>
                        </m:e>
                      </m:d>
                      <m:r>
                        <a:rPr lang="en-US" i="1">
                          <a:latin typeface="Cambria Math"/>
                        </a:rPr>
                        <m:t>𝑑𝐴</m:t>
                      </m:r>
                      <m:r>
                        <a:rPr lang="en-US" i="1">
                          <a:latin typeface="Cambria Math"/>
                        </a:rPr>
                        <m:t>=−</m:t>
                      </m:r>
                      <m:f>
                        <m:fPr>
                          <m:ctrlPr>
                            <a:rPr lang="en-US" i="1">
                              <a:latin typeface="Cambria Math"/>
                            </a:rPr>
                          </m:ctrlPr>
                        </m:fPr>
                        <m:num>
                          <m:r>
                            <a:rPr lang="en-US" i="1">
                              <a:latin typeface="Cambria Math"/>
                            </a:rPr>
                            <m:t>𝜕</m:t>
                          </m:r>
                          <m:r>
                            <a:rPr lang="en-US" i="1">
                              <a:latin typeface="Cambria Math"/>
                            </a:rPr>
                            <m:t>𝑝</m:t>
                          </m:r>
                        </m:num>
                        <m:den>
                          <m:r>
                            <a:rPr lang="en-US" i="1">
                              <a:latin typeface="Cambria Math"/>
                            </a:rPr>
                            <m:t>𝜕</m:t>
                          </m:r>
                          <m:r>
                            <a:rPr lang="en-US" i="1">
                              <a:latin typeface="Cambria Math"/>
                            </a:rPr>
                            <m:t>𝑙</m:t>
                          </m:r>
                        </m:den>
                      </m:f>
                      <m:r>
                        <a:rPr lang="en-US" i="1">
                          <a:latin typeface="Cambria Math"/>
                        </a:rPr>
                        <m:t>𝑑𝑙</m:t>
                      </m:r>
                      <m:r>
                        <a:rPr lang="en-US" i="1">
                          <a:latin typeface="Cambria Math"/>
                        </a:rPr>
                        <m:t> </m:t>
                      </m:r>
                      <m:r>
                        <a:rPr lang="en-US" i="1">
                          <a:latin typeface="Cambria Math"/>
                        </a:rPr>
                        <m:t>𝑑𝐴</m:t>
                      </m:r>
                    </m:oMath>
                  </m:oMathPara>
                </a14:m>
                <a:endParaRPr lang="en-US" dirty="0"/>
              </a:p>
              <a:p>
                <a:pPr algn="just" rtl="0"/>
                <a:r>
                  <a:rPr lang="en-US" dirty="0"/>
                  <a:t>The mass </a:t>
                </a:r>
                <a14:m>
                  <m:oMath xmlns:m="http://schemas.openxmlformats.org/officeDocument/2006/math">
                    <m:r>
                      <a:rPr lang="en-US" i="1">
                        <a:latin typeface="Cambria Math"/>
                      </a:rPr>
                      <m:t>𝑑𝑀</m:t>
                    </m:r>
                  </m:oMath>
                </a14:m>
                <a:r>
                  <a:rPr lang="en-US" dirty="0"/>
                  <a:t> of fluid being accelerated is</a:t>
                </a:r>
              </a:p>
              <a:p>
                <a:pPr algn="just" rtl="0"/>
                <a14:m>
                  <m:oMathPara xmlns:m="http://schemas.openxmlformats.org/officeDocument/2006/math">
                    <m:oMathParaPr>
                      <m:jc m:val="centerGroup"/>
                    </m:oMathParaPr>
                    <m:oMath xmlns:m="http://schemas.openxmlformats.org/officeDocument/2006/math">
                      <m:r>
                        <a:rPr lang="en-US" i="1">
                          <a:latin typeface="Cambria Math"/>
                        </a:rPr>
                        <m:t>𝑑𝑀</m:t>
                      </m:r>
                      <m:r>
                        <a:rPr lang="en-US" i="1">
                          <a:latin typeface="Cambria Math"/>
                        </a:rPr>
                        <m:t> = </m:t>
                      </m:r>
                      <m:r>
                        <a:rPr lang="en-US" i="1">
                          <a:latin typeface="Cambria Math"/>
                        </a:rPr>
                        <m:t>𝜌</m:t>
                      </m:r>
                      <m:r>
                        <a:rPr lang="en-US" i="1">
                          <a:latin typeface="Cambria Math"/>
                        </a:rPr>
                        <m:t> </m:t>
                      </m:r>
                      <m:r>
                        <a:rPr lang="en-US" i="1">
                          <a:latin typeface="Cambria Math"/>
                        </a:rPr>
                        <m:t>𝑑𝑙</m:t>
                      </m:r>
                      <m:r>
                        <a:rPr lang="en-US" i="1">
                          <a:latin typeface="Cambria Math"/>
                        </a:rPr>
                        <m:t> </m:t>
                      </m:r>
                      <m:r>
                        <a:rPr lang="en-US" i="1">
                          <a:latin typeface="Cambria Math"/>
                        </a:rPr>
                        <m:t>𝑑𝐴</m:t>
                      </m:r>
                    </m:oMath>
                  </m:oMathPara>
                </a14:m>
                <a:endParaRPr lang="en-US" dirty="0"/>
              </a:p>
              <a:p>
                <a:pPr algn="just" rtl="0"/>
                <a:r>
                  <a:rPr lang="en-US" dirty="0"/>
                  <a:t> And the total acceleration </a:t>
                </a:r>
              </a:p>
              <a:p>
                <a:pPr algn="just" rtl="0"/>
                <a:r>
                  <a:rPr lang="en-US" dirty="0"/>
                  <a:t>And for study flow </a:t>
                </a:r>
              </a:p>
              <a:p>
                <a:pPr algn="just" rtl="0"/>
                <a14:m>
                  <m:oMathPara xmlns:m="http://schemas.openxmlformats.org/officeDocument/2006/math">
                    <m:oMathParaPr>
                      <m:jc m:val="centerGroup"/>
                    </m:oMathParaPr>
                    <m:oMath xmlns:m="http://schemas.openxmlformats.org/officeDocument/2006/math">
                      <m:r>
                        <a:rPr lang="en-US" i="1">
                          <a:latin typeface="Cambria Math"/>
                        </a:rPr>
                        <m:t>𝑎</m:t>
                      </m:r>
                      <m:r>
                        <a:rPr lang="en-US" i="1">
                          <a:latin typeface="Cambria Math"/>
                        </a:rPr>
                        <m:t>=</m:t>
                      </m:r>
                      <m:r>
                        <a:rPr lang="en-US" i="1">
                          <a:latin typeface="Cambria Math"/>
                        </a:rPr>
                        <m:t>𝑢</m:t>
                      </m:r>
                      <m:f>
                        <m:fPr>
                          <m:ctrlPr>
                            <a:rPr lang="en-US" i="1">
                              <a:latin typeface="Cambria Math"/>
                            </a:rPr>
                          </m:ctrlPr>
                        </m:fPr>
                        <m:num>
                          <m:r>
                            <a:rPr lang="en-US" i="1">
                              <a:latin typeface="Cambria Math"/>
                            </a:rPr>
                            <m:t>𝑑𝑢</m:t>
                          </m:r>
                        </m:num>
                        <m:den>
                          <m:r>
                            <a:rPr lang="en-US" i="1">
                              <a:latin typeface="Cambria Math"/>
                            </a:rPr>
                            <m:t>𝑑𝑙</m:t>
                          </m:r>
                        </m:den>
                      </m:f>
                    </m:oMath>
                  </m:oMathPara>
                </a14:m>
                <a:endParaRPr lang="ar-SA" dirty="0"/>
              </a:p>
            </p:txBody>
          </p:sp>
        </mc:Choice>
        <mc:Fallback xmlns="">
          <p:sp>
            <p:nvSpPr>
              <p:cNvPr id="2" name="Rectangle 1"/>
              <p:cNvSpPr>
                <a:spLocks noRot="1" noChangeAspect="1" noMove="1" noResize="1" noEditPoints="1" noAdjustHandles="1" noChangeArrowheads="1" noChangeShapeType="1" noTextEdit="1"/>
              </p:cNvSpPr>
              <p:nvPr/>
            </p:nvSpPr>
            <p:spPr>
              <a:xfrm>
                <a:off x="486002" y="3484500"/>
                <a:ext cx="5238126" cy="2924006"/>
              </a:xfrm>
              <a:prstGeom prst="rect">
                <a:avLst/>
              </a:prstGeom>
              <a:blipFill rotWithShape="1">
                <a:blip r:embed="rId4"/>
                <a:stretch>
                  <a:fillRect l="-1048" t="-1044" r="-931"/>
                </a:stretch>
              </a:blipFill>
            </p:spPr>
            <p:txBody>
              <a:bodyPr/>
              <a:lstStyle/>
              <a:p>
                <a:r>
                  <a:rPr lang="ar-SA">
                    <a:noFill/>
                  </a:rPr>
                  <a:t> </a:t>
                </a:r>
              </a:p>
            </p:txBody>
          </p:sp>
        </mc:Fallback>
      </mc:AlternateContent>
    </p:spTree>
    <p:extLst>
      <p:ext uri="{BB962C8B-B14F-4D97-AF65-F5344CB8AC3E}">
        <p14:creationId xmlns:p14="http://schemas.microsoft.com/office/powerpoint/2010/main" val="3970496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grayscl/>
            <a:lum bright="-10000" contrast="30000"/>
          </a:blip>
          <a:srcRect r="12518"/>
          <a:stretch>
            <a:fillRect/>
          </a:stretch>
        </p:blipFill>
        <p:spPr bwMode="auto">
          <a:xfrm>
            <a:off x="611560" y="980728"/>
            <a:ext cx="7704855" cy="432047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21300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121" y="580038"/>
            <a:ext cx="3284874" cy="369332"/>
          </a:xfrm>
          <a:prstGeom prst="rect">
            <a:avLst/>
          </a:prstGeom>
        </p:spPr>
        <p:txBody>
          <a:bodyPr wrap="none">
            <a:spAutoFit/>
          </a:bodyPr>
          <a:lstStyle/>
          <a:p>
            <a:pPr rtl="0"/>
            <a:r>
              <a:rPr lang="en-US" b="1" dirty="0"/>
              <a:t>Closed Cylindrical Vessels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451794" y="949370"/>
                <a:ext cx="8424936" cy="1077218"/>
              </a:xfrm>
              <a:prstGeom prst="rect">
                <a:avLst/>
              </a:prstGeom>
            </p:spPr>
            <p:txBody>
              <a:bodyPr wrap="square">
                <a:spAutoFit/>
              </a:bodyPr>
              <a:lstStyle/>
              <a:p>
                <a:pPr marL="285750" indent="-285750" algn="just" rtl="0">
                  <a:buFont typeface="Arial" pitchFamily="34" charset="0"/>
                  <a:buChar char="•"/>
                </a:pPr>
                <a:r>
                  <a:rPr lang="en-US" sz="1600" dirty="0"/>
                  <a:t>The Fig.(a) shows the initial stage of the cylinder, when it is not rotated. </a:t>
                </a:r>
                <a:endParaRPr lang="en-US" sz="1600" dirty="0" smtClean="0"/>
              </a:p>
              <a:p>
                <a:pPr marL="285750" indent="-285750" algn="just" rtl="0">
                  <a:buFont typeface="Arial" pitchFamily="34" charset="0"/>
                  <a:buChar char="•"/>
                </a:pPr>
                <a:r>
                  <a:rPr lang="en-US" sz="1600" dirty="0" smtClean="0"/>
                  <a:t>Fig. </a:t>
                </a:r>
                <a:r>
                  <a:rPr lang="en-US" sz="1600" dirty="0"/>
                  <a:t>(b) shows </a:t>
                </a:r>
                <a:r>
                  <a:rPr lang="en-US" sz="1600" dirty="0" smtClean="0"/>
                  <a:t>the shape </a:t>
                </a:r>
                <a:r>
                  <a:rPr lang="en-US" sz="1600" dirty="0"/>
                  <a:t>of the parabolic formed when the speed of rotation is </a:t>
                </a:r>
                <a14:m>
                  <m:oMath xmlns:m="http://schemas.openxmlformats.org/officeDocument/2006/math">
                    <m:r>
                      <a:rPr lang="en-US" sz="1600" i="1">
                        <a:latin typeface="Cambria Math"/>
                      </a:rPr>
                      <m:t>𝑤</m:t>
                    </m:r>
                  </m:oMath>
                </a14:m>
                <a:r>
                  <a:rPr lang="en-US" sz="1600" dirty="0"/>
                  <a:t>. </a:t>
                </a:r>
                <a:endParaRPr lang="en-US" sz="1600" dirty="0" smtClean="0"/>
              </a:p>
              <a:p>
                <a:pPr marL="285750" indent="-285750" algn="just" rtl="0">
                  <a:buFont typeface="Arial" pitchFamily="34" charset="0"/>
                  <a:buChar char="•"/>
                </a:pPr>
                <a:r>
                  <a:rPr lang="en-US" sz="1600" dirty="0" smtClean="0"/>
                  <a:t>If </a:t>
                </a:r>
                <a:r>
                  <a:rPr lang="en-US" sz="1600" dirty="0"/>
                  <a:t>the speed is increased further say </a:t>
                </a:r>
                <a14:m>
                  <m:oMath xmlns:m="http://schemas.openxmlformats.org/officeDocument/2006/math">
                    <m:sSub>
                      <m:sSubPr>
                        <m:ctrlPr>
                          <a:rPr lang="en-US" sz="1600" i="1">
                            <a:latin typeface="Cambria Math"/>
                          </a:rPr>
                        </m:ctrlPr>
                      </m:sSubPr>
                      <m:e>
                        <m:r>
                          <a:rPr lang="en-US" sz="1600" i="1">
                            <a:latin typeface="Cambria Math"/>
                          </a:rPr>
                          <m:t>𝑤</m:t>
                        </m:r>
                      </m:e>
                      <m:sub>
                        <m:r>
                          <a:rPr lang="en-US" sz="1600" i="1">
                            <a:latin typeface="Cambria Math"/>
                          </a:rPr>
                          <m:t>2</m:t>
                        </m:r>
                      </m:sub>
                    </m:sSub>
                  </m:oMath>
                </a14:m>
                <a:r>
                  <a:rPr lang="en-US" sz="1600" dirty="0"/>
                  <a:t>, the shape of </a:t>
                </a:r>
                <a:r>
                  <a:rPr lang="en-US" sz="1600" dirty="0" smtClean="0"/>
                  <a:t>parabolic </a:t>
                </a:r>
                <a:r>
                  <a:rPr lang="en-US" sz="1600" dirty="0"/>
                  <a:t>formed will be as shown in Fig. (c). </a:t>
                </a:r>
                <a:endParaRPr lang="ar-IQ" sz="1600" dirty="0"/>
              </a:p>
            </p:txBody>
          </p:sp>
        </mc:Choice>
        <mc:Fallback xmlns="">
          <p:sp>
            <p:nvSpPr>
              <p:cNvPr id="3" name="Rectangle 2"/>
              <p:cNvSpPr>
                <a:spLocks noRot="1" noChangeAspect="1" noMove="1" noResize="1" noEditPoints="1" noAdjustHandles="1" noChangeArrowheads="1" noChangeShapeType="1" noTextEdit="1"/>
              </p:cNvSpPr>
              <p:nvPr/>
            </p:nvSpPr>
            <p:spPr>
              <a:xfrm>
                <a:off x="451794" y="949370"/>
                <a:ext cx="8424936" cy="1077218"/>
              </a:xfrm>
              <a:prstGeom prst="rect">
                <a:avLst/>
              </a:prstGeom>
              <a:blipFill rotWithShape="1">
                <a:blip r:embed="rId2"/>
                <a:stretch>
                  <a:fillRect l="-217" t="-1705" r="-434" b="-6818"/>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11560" y="2070765"/>
                <a:ext cx="7560840" cy="1494705"/>
              </a:xfrm>
              <a:prstGeom prst="rect">
                <a:avLst/>
              </a:prstGeom>
            </p:spPr>
            <p:txBody>
              <a:bodyPr wrap="square">
                <a:spAutoFit/>
              </a:bodyPr>
              <a:lstStyle/>
              <a:p>
                <a:pPr algn="just" rtl="0"/>
                <a:r>
                  <a:rPr lang="en-US" sz="1600" dirty="0"/>
                  <a:t>In this case </a:t>
                </a:r>
                <a:r>
                  <a:rPr lang="en-US" sz="1600" u="sng" dirty="0"/>
                  <a:t>the radius of the parabola </a:t>
                </a:r>
                <a:r>
                  <a:rPr lang="en-US" sz="1600" dirty="0"/>
                  <a:t>at the top of the vessel is unknown. Also </a:t>
                </a:r>
                <a:r>
                  <a:rPr lang="en-US" sz="1600" u="sng" dirty="0"/>
                  <a:t>the height of the parabolic </a:t>
                </a:r>
                <a:r>
                  <a:rPr lang="en-US" sz="1600" dirty="0"/>
                  <a:t>formed corresponding to angular speed </a:t>
                </a:r>
                <a14:m>
                  <m:oMath xmlns:m="http://schemas.openxmlformats.org/officeDocument/2006/math">
                    <m:sSub>
                      <m:sSubPr>
                        <m:ctrlPr>
                          <a:rPr lang="en-US" sz="1600" i="1">
                            <a:latin typeface="Cambria Math"/>
                          </a:rPr>
                        </m:ctrlPr>
                      </m:sSubPr>
                      <m:e>
                        <m:r>
                          <a:rPr lang="en-US" sz="1600" i="1">
                            <a:latin typeface="Cambria Math"/>
                          </a:rPr>
                          <m:t>𝑤</m:t>
                        </m:r>
                      </m:e>
                      <m:sub>
                        <m:r>
                          <a:rPr lang="en-US" sz="1600" i="1">
                            <a:latin typeface="Cambria Math"/>
                          </a:rPr>
                          <m:t>2</m:t>
                        </m:r>
                      </m:sub>
                    </m:sSub>
                  </m:oMath>
                </a14:m>
                <a:r>
                  <a:rPr lang="en-US" sz="1600" dirty="0"/>
                  <a:t> is unknown. Thus to solve the two unknown, we should have two equations. </a:t>
                </a:r>
                <a:endParaRPr lang="en-US" sz="1600" dirty="0" smtClean="0"/>
              </a:p>
              <a:p>
                <a:pPr algn="just" rtl="0"/>
                <a:r>
                  <a:rPr lang="en-US" sz="1600" dirty="0" smtClean="0"/>
                  <a:t>One </a:t>
                </a:r>
                <a:r>
                  <a:rPr lang="en-US" sz="1600" dirty="0"/>
                  <a:t>equation </a:t>
                </a:r>
                <a:r>
                  <a:rPr lang="en-US" sz="1600" dirty="0" smtClean="0"/>
                  <a:t>is </a:t>
                </a:r>
                <a14:m>
                  <m:oMath xmlns:m="http://schemas.openxmlformats.org/officeDocument/2006/math">
                    <m:r>
                      <a:rPr lang="en-US" sz="1600" i="1">
                        <a:latin typeface="Cambria Math"/>
                      </a:rPr>
                      <m:t>𝑍</m:t>
                    </m:r>
                    <m:r>
                      <a:rPr lang="en-US" sz="1600" i="1">
                        <a:latin typeface="Cambria Math"/>
                      </a:rPr>
                      <m:t>=</m:t>
                    </m:r>
                    <m:f>
                      <m:fPr>
                        <m:ctrlPr>
                          <a:rPr lang="en-US" sz="1600" i="1">
                            <a:latin typeface="Cambria Math"/>
                          </a:rPr>
                        </m:ctrlPr>
                      </m:fPr>
                      <m:num>
                        <m:sSubSup>
                          <m:sSubSupPr>
                            <m:ctrlPr>
                              <a:rPr lang="en-US" sz="1600" i="1">
                                <a:latin typeface="Cambria Math"/>
                              </a:rPr>
                            </m:ctrlPr>
                          </m:sSubSupPr>
                          <m:e>
                            <m:sSup>
                              <m:sSupPr>
                                <m:ctrlPr>
                                  <a:rPr lang="en-US" sz="1600" i="1">
                                    <a:latin typeface="Cambria Math"/>
                                  </a:rPr>
                                </m:ctrlPr>
                              </m:sSupPr>
                              <m:e>
                                <m:r>
                                  <a:rPr lang="en-US" sz="1600" i="1">
                                    <a:latin typeface="Cambria Math"/>
                                  </a:rPr>
                                  <m:t>𝑤</m:t>
                                </m:r>
                              </m:e>
                              <m:sup>
                                <m:r>
                                  <a:rPr lang="en-US" sz="1600" i="1">
                                    <a:latin typeface="Cambria Math"/>
                                  </a:rPr>
                                  <m:t>2</m:t>
                                </m:r>
                              </m:sup>
                            </m:sSup>
                            <m:r>
                              <a:rPr lang="en-US" sz="1600" i="1">
                                <a:latin typeface="Cambria Math"/>
                              </a:rPr>
                              <m:t>𝑟</m:t>
                            </m:r>
                          </m:e>
                          <m:sub>
                            <m:r>
                              <a:rPr lang="en-US" sz="1600" i="1">
                                <a:latin typeface="Cambria Math"/>
                              </a:rPr>
                              <m:t>2</m:t>
                            </m:r>
                          </m:sub>
                          <m:sup>
                            <m:r>
                              <a:rPr lang="en-US" sz="1600" i="1">
                                <a:latin typeface="Cambria Math"/>
                              </a:rPr>
                              <m:t>2</m:t>
                            </m:r>
                          </m:sup>
                        </m:sSubSup>
                      </m:num>
                      <m:den>
                        <m:r>
                          <a:rPr lang="en-US" sz="1600" i="1">
                            <a:latin typeface="Cambria Math"/>
                          </a:rPr>
                          <m:t>2</m:t>
                        </m:r>
                        <m:r>
                          <a:rPr lang="en-US" sz="1600" i="1">
                            <a:latin typeface="Cambria Math"/>
                          </a:rPr>
                          <m:t>𝑔</m:t>
                        </m:r>
                      </m:den>
                    </m:f>
                  </m:oMath>
                </a14:m>
                <a:endParaRPr lang="en-US" sz="1600" dirty="0"/>
              </a:p>
              <a:p>
                <a:pPr algn="just" rtl="0"/>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611560" y="2070765"/>
                <a:ext cx="7560840" cy="1494705"/>
              </a:xfrm>
              <a:prstGeom prst="rect">
                <a:avLst/>
              </a:prstGeom>
              <a:blipFill rotWithShape="1">
                <a:blip r:embed="rId3"/>
                <a:stretch>
                  <a:fillRect l="-403" t="-1224" r="-40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99592" y="3328001"/>
                <a:ext cx="6250044" cy="474938"/>
              </a:xfrm>
              <a:prstGeom prst="rect">
                <a:avLst/>
              </a:prstGeom>
            </p:spPr>
            <p:txBody>
              <a:bodyPr wrap="none">
                <a:spAutoFit/>
              </a:bodyPr>
              <a:lstStyle/>
              <a:p>
                <a:r>
                  <a:rPr lang="en-US" sz="1600" dirty="0"/>
                  <a:t>Volume of air before rotation= Volume of parabolic formed </a:t>
                </a:r>
                <a14:m>
                  <m:oMath xmlns:m="http://schemas.openxmlformats.org/officeDocument/2006/math">
                    <m:r>
                      <a:rPr lang="en-US" sz="1600" i="1">
                        <a:latin typeface="Cambria Math"/>
                      </a:rPr>
                      <m:t>=</m:t>
                    </m:r>
                    <m:f>
                      <m:fPr>
                        <m:ctrlPr>
                          <a:rPr lang="en-US" sz="1600" i="1">
                            <a:latin typeface="Cambria Math"/>
                          </a:rPr>
                        </m:ctrlPr>
                      </m:fPr>
                      <m:num>
                        <m:r>
                          <a:rPr lang="en-US" sz="1600" i="1">
                            <a:latin typeface="Cambria Math"/>
                          </a:rPr>
                          <m:t>𝜋</m:t>
                        </m:r>
                        <m:sSup>
                          <m:sSupPr>
                            <m:ctrlPr>
                              <a:rPr lang="en-US" sz="1600" i="1">
                                <a:latin typeface="Cambria Math"/>
                              </a:rPr>
                            </m:ctrlPr>
                          </m:sSupPr>
                          <m:e>
                            <m:r>
                              <a:rPr lang="en-US" sz="1600" i="1">
                                <a:latin typeface="Cambria Math"/>
                              </a:rPr>
                              <m:t>𝑟</m:t>
                            </m:r>
                          </m:e>
                          <m:sup>
                            <m:r>
                              <a:rPr lang="en-US" sz="1600" i="1">
                                <a:latin typeface="Cambria Math"/>
                              </a:rPr>
                              <m:t>2</m:t>
                            </m:r>
                          </m:sup>
                        </m:sSup>
                      </m:num>
                      <m:den>
                        <m:r>
                          <a:rPr lang="en-US" sz="1600" i="1">
                            <a:latin typeface="Cambria Math"/>
                          </a:rPr>
                          <m:t>2</m:t>
                        </m:r>
                      </m:den>
                    </m:f>
                    <m:r>
                      <a:rPr lang="en-US" sz="1600" i="1">
                        <a:latin typeface="Cambria Math"/>
                      </a:rPr>
                      <m:t>𝑍</m:t>
                    </m:r>
                  </m:oMath>
                </a14:m>
                <a:r>
                  <a:rPr lang="en-US" sz="1600" dirty="0"/>
                  <a:t> </a:t>
                </a:r>
                <a:endParaRPr lang="ar-IQ" sz="1600" dirty="0"/>
              </a:p>
            </p:txBody>
          </p:sp>
        </mc:Choice>
        <mc:Fallback xmlns="">
          <p:sp>
            <p:nvSpPr>
              <p:cNvPr id="6" name="Rectangle 5"/>
              <p:cNvSpPr>
                <a:spLocks noRot="1" noChangeAspect="1" noMove="1" noResize="1" noEditPoints="1" noAdjustHandles="1" noChangeArrowheads="1" noChangeShapeType="1" noTextEdit="1"/>
              </p:cNvSpPr>
              <p:nvPr/>
            </p:nvSpPr>
            <p:spPr>
              <a:xfrm>
                <a:off x="899592" y="3328001"/>
                <a:ext cx="6250044" cy="474938"/>
              </a:xfrm>
              <a:prstGeom prst="rect">
                <a:avLst/>
              </a:prstGeom>
              <a:blipFill rotWithShape="1">
                <a:blip r:embed="rId4"/>
                <a:stretch>
                  <a:fillRect b="-3846"/>
                </a:stretch>
              </a:blipFill>
            </p:spPr>
            <p:txBody>
              <a:bodyPr/>
              <a:lstStyle/>
              <a:p>
                <a:r>
                  <a:rPr lang="ar-IQ">
                    <a:noFill/>
                  </a:rPr>
                  <a:t> </a:t>
                </a:r>
              </a:p>
            </p:txBody>
          </p:sp>
        </mc:Fallback>
      </mc:AlternateContent>
      <p:pic>
        <p:nvPicPr>
          <p:cNvPr id="7" name="Picture 6"/>
          <p:cNvPicPr/>
          <p:nvPr/>
        </p:nvPicPr>
        <p:blipFill>
          <a:blip r:embed="rId5" cstate="print">
            <a:grayscl/>
            <a:lum contrast="20000"/>
          </a:blip>
          <a:srcRect/>
          <a:stretch>
            <a:fillRect/>
          </a:stretch>
        </p:blipFill>
        <p:spPr bwMode="auto">
          <a:xfrm>
            <a:off x="2188263" y="3804179"/>
            <a:ext cx="4533900" cy="2628900"/>
          </a:xfrm>
          <a:prstGeom prst="rect">
            <a:avLst/>
          </a:prstGeom>
          <a:noFill/>
          <a:ln w="9525">
            <a:noFill/>
            <a:miter lim="800000"/>
            <a:headEnd/>
            <a:tailEnd/>
          </a:ln>
        </p:spPr>
      </p:pic>
    </p:spTree>
    <p:extLst>
      <p:ext uri="{BB962C8B-B14F-4D97-AF65-F5344CB8AC3E}">
        <p14:creationId xmlns:p14="http://schemas.microsoft.com/office/powerpoint/2010/main" val="497079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15"/>
          <a:stretch/>
        </p:blipFill>
        <p:spPr bwMode="auto">
          <a:xfrm>
            <a:off x="251520" y="980728"/>
            <a:ext cx="8616697" cy="463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86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59858" y="692696"/>
                <a:ext cx="7344816" cy="4395178"/>
              </a:xfrm>
              <a:prstGeom prst="rect">
                <a:avLst/>
              </a:prstGeom>
            </p:spPr>
            <p:txBody>
              <a:bodyPr wrap="square">
                <a:spAutoFit/>
              </a:bodyPr>
              <a:lstStyle/>
              <a:p>
                <a:pPr algn="just" rtl="0"/>
                <a:r>
                  <a:rPr lang="en-US" dirty="0" smtClean="0"/>
                  <a:t>Substituting the above values in the Newtonian equation,</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𝑑𝐹</m:t>
                          </m:r>
                        </m:e>
                        <m:sub>
                          <m:r>
                            <a:rPr lang="en-US" i="1">
                              <a:latin typeface="Cambria Math"/>
                            </a:rPr>
                            <m:t>𝑊</m:t>
                          </m:r>
                        </m:sub>
                      </m:sSub>
                      <m:r>
                        <a:rPr lang="en-US" i="1">
                          <a:latin typeface="Cambria Math"/>
                        </a:rPr>
                        <m:t>+</m:t>
                      </m:r>
                      <m:sSub>
                        <m:sSubPr>
                          <m:ctrlPr>
                            <a:rPr lang="en-US" i="1">
                              <a:latin typeface="Cambria Math"/>
                            </a:rPr>
                          </m:ctrlPr>
                        </m:sSubPr>
                        <m:e>
                          <m:r>
                            <a:rPr lang="en-US" i="1">
                              <a:latin typeface="Cambria Math"/>
                            </a:rPr>
                            <m:t>𝑑𝐹</m:t>
                          </m:r>
                        </m:e>
                        <m:sub>
                          <m:r>
                            <a:rPr lang="en-US" i="1">
                              <a:latin typeface="Cambria Math"/>
                            </a:rPr>
                            <m:t>𝑝</m:t>
                          </m:r>
                        </m:sub>
                      </m:sSub>
                      <m:r>
                        <a:rPr lang="en-US" i="1">
                          <a:latin typeface="Cambria Math"/>
                        </a:rPr>
                        <m:t>=</m:t>
                      </m:r>
                      <m:r>
                        <a:rPr lang="en-US" i="1">
                          <a:latin typeface="Cambria Math"/>
                        </a:rPr>
                        <m:t>𝑑𝑀</m:t>
                      </m:r>
                      <m:r>
                        <a:rPr lang="en-US" i="1">
                          <a:latin typeface="Cambria Math"/>
                        </a:rPr>
                        <m:t> </m:t>
                      </m:r>
                      <m:r>
                        <a:rPr lang="en-US" i="1">
                          <a:latin typeface="Cambria Math"/>
                        </a:rPr>
                        <m:t>𝑎</m:t>
                      </m:r>
                    </m:oMath>
                  </m:oMathPara>
                </a14:m>
                <a:endParaRPr lang="en-US" dirty="0" smtClean="0"/>
              </a:p>
              <a:p>
                <a:pPr algn="just" rtl="0"/>
                <a14:m>
                  <m:oMathPara xmlns:m="http://schemas.openxmlformats.org/officeDocument/2006/math">
                    <m:oMathParaPr>
                      <m:jc m:val="centerGroup"/>
                    </m:oMathParaPr>
                    <m:oMath xmlns:m="http://schemas.openxmlformats.org/officeDocument/2006/math">
                      <m:r>
                        <a:rPr lang="en-US" i="1">
                          <a:latin typeface="Cambria Math"/>
                        </a:rPr>
                        <m:t>−</m:t>
                      </m:r>
                      <m:d>
                        <m:dPr>
                          <m:ctrlPr>
                            <a:rPr lang="en-US" i="1">
                              <a:latin typeface="Cambria Math"/>
                            </a:rPr>
                          </m:ctrlPr>
                        </m:dPr>
                        <m:e>
                          <m:r>
                            <a:rPr lang="en-US" i="1">
                              <a:latin typeface="Cambria Math"/>
                            </a:rPr>
                            <m:t>𝜌</m:t>
                          </m:r>
                          <m:r>
                            <a:rPr lang="en-US" i="1">
                              <a:latin typeface="Cambria Math"/>
                            </a:rPr>
                            <m:t>𝑔</m:t>
                          </m:r>
                          <m:r>
                            <a:rPr lang="en-US" i="1">
                              <a:latin typeface="Cambria Math"/>
                            </a:rPr>
                            <m:t> </m:t>
                          </m:r>
                          <m:r>
                            <a:rPr lang="en-US" i="1">
                              <a:latin typeface="Cambria Math"/>
                            </a:rPr>
                            <m:t>𝑑𝑙</m:t>
                          </m:r>
                          <m:r>
                            <a:rPr lang="en-US" i="1">
                              <a:latin typeface="Cambria Math"/>
                            </a:rPr>
                            <m:t> </m:t>
                          </m:r>
                          <m:r>
                            <a:rPr lang="en-US" i="1">
                              <a:latin typeface="Cambria Math"/>
                            </a:rPr>
                            <m:t>𝑑𝐴</m:t>
                          </m:r>
                          <m:r>
                            <a:rPr lang="en-US" i="1">
                              <a:latin typeface="Cambria Math"/>
                            </a:rPr>
                            <m:t> </m:t>
                          </m:r>
                          <m:f>
                            <m:fPr>
                              <m:ctrlPr>
                                <a:rPr lang="en-US" i="1">
                                  <a:latin typeface="Cambria Math"/>
                                </a:rPr>
                              </m:ctrlPr>
                            </m:fPr>
                            <m:num>
                              <m:r>
                                <a:rPr lang="en-US" i="1">
                                  <a:latin typeface="Cambria Math"/>
                                </a:rPr>
                                <m:t>𝑑𝑧</m:t>
                              </m:r>
                            </m:num>
                            <m:den>
                              <m:r>
                                <a:rPr lang="en-US" i="1">
                                  <a:latin typeface="Cambria Math"/>
                                </a:rPr>
                                <m:t>𝑑𝑙</m:t>
                              </m:r>
                            </m:den>
                          </m:f>
                        </m:e>
                      </m:d>
                      <m:r>
                        <a:rPr lang="en-US" i="1">
                          <a:latin typeface="Cambria Math"/>
                        </a:rPr>
                        <m:t>−</m:t>
                      </m:r>
                      <m:d>
                        <m:dPr>
                          <m:ctrlPr>
                            <a:rPr lang="en-US" i="1">
                              <a:latin typeface="Cambria Math"/>
                            </a:rPr>
                          </m:ctrlPr>
                        </m:dPr>
                        <m:e>
                          <m:f>
                            <m:fPr>
                              <m:ctrlPr>
                                <a:rPr lang="en-US" i="1">
                                  <a:latin typeface="Cambria Math"/>
                                </a:rPr>
                              </m:ctrlPr>
                            </m:fPr>
                            <m:num>
                              <m:r>
                                <a:rPr lang="en-US" i="1">
                                  <a:latin typeface="Cambria Math"/>
                                </a:rPr>
                                <m:t>𝜕</m:t>
                              </m:r>
                              <m:r>
                                <a:rPr lang="en-US" i="1">
                                  <a:latin typeface="Cambria Math"/>
                                </a:rPr>
                                <m:t>𝑝</m:t>
                              </m:r>
                            </m:num>
                            <m:den>
                              <m:r>
                                <a:rPr lang="en-US" i="1">
                                  <a:latin typeface="Cambria Math"/>
                                </a:rPr>
                                <m:t>𝜕</m:t>
                              </m:r>
                              <m:r>
                                <a:rPr lang="en-US" i="1">
                                  <a:latin typeface="Cambria Math"/>
                                </a:rPr>
                                <m:t>𝑙</m:t>
                              </m:r>
                            </m:den>
                          </m:f>
                          <m:r>
                            <a:rPr lang="en-US" i="1">
                              <a:latin typeface="Cambria Math"/>
                            </a:rPr>
                            <m:t>𝑑𝑙</m:t>
                          </m:r>
                          <m:r>
                            <a:rPr lang="en-US" i="1">
                              <a:latin typeface="Cambria Math"/>
                            </a:rPr>
                            <m:t> </m:t>
                          </m:r>
                          <m:r>
                            <a:rPr lang="en-US" i="1">
                              <a:latin typeface="Cambria Math"/>
                            </a:rPr>
                            <m:t>𝑑𝐴</m:t>
                          </m:r>
                        </m:e>
                      </m:d>
                      <m:r>
                        <a:rPr lang="en-US" i="1">
                          <a:latin typeface="Cambria Math"/>
                        </a:rPr>
                        <m:t>=</m:t>
                      </m:r>
                      <m:d>
                        <m:dPr>
                          <m:ctrlPr>
                            <a:rPr lang="en-US" i="1">
                              <a:latin typeface="Cambria Math"/>
                            </a:rPr>
                          </m:ctrlPr>
                        </m:dPr>
                        <m:e>
                          <m:r>
                            <a:rPr lang="en-US" i="1">
                              <a:latin typeface="Cambria Math"/>
                            </a:rPr>
                            <m:t>𝜌</m:t>
                          </m:r>
                          <m:r>
                            <a:rPr lang="en-US" i="1">
                              <a:latin typeface="Cambria Math"/>
                            </a:rPr>
                            <m:t> </m:t>
                          </m:r>
                          <m:r>
                            <a:rPr lang="en-US" i="1">
                              <a:latin typeface="Cambria Math"/>
                            </a:rPr>
                            <m:t>𝑑𝑙</m:t>
                          </m:r>
                          <m:r>
                            <a:rPr lang="en-US" i="1">
                              <a:latin typeface="Cambria Math"/>
                            </a:rPr>
                            <m:t> </m:t>
                          </m:r>
                          <m:r>
                            <a:rPr lang="en-US" i="1">
                              <a:latin typeface="Cambria Math"/>
                            </a:rPr>
                            <m:t>𝑑𝐴</m:t>
                          </m:r>
                        </m:e>
                      </m:d>
                      <m:r>
                        <a:rPr lang="en-US" i="1">
                          <a:latin typeface="Cambria Math"/>
                        </a:rPr>
                        <m:t> </m:t>
                      </m:r>
                      <m:f>
                        <m:fPr>
                          <m:ctrlPr>
                            <a:rPr lang="en-US" i="1">
                              <a:latin typeface="Cambria Math"/>
                            </a:rPr>
                          </m:ctrlPr>
                        </m:fPr>
                        <m:num>
                          <m:r>
                            <a:rPr lang="en-US" i="1">
                              <a:latin typeface="Cambria Math"/>
                            </a:rPr>
                            <m:t>𝑢𝑑𝑢</m:t>
                          </m:r>
                        </m:num>
                        <m:den>
                          <m:r>
                            <a:rPr lang="en-US" i="1">
                              <a:latin typeface="Cambria Math"/>
                            </a:rPr>
                            <m:t>𝑑𝑙</m:t>
                          </m:r>
                        </m:den>
                      </m:f>
                    </m:oMath>
                  </m:oMathPara>
                </a14:m>
                <a:endParaRPr lang="en-US" dirty="0" smtClean="0"/>
              </a:p>
              <a:p>
                <a:pPr algn="just" rtl="0"/>
                <a:r>
                  <a:rPr lang="en-US" dirty="0"/>
                  <a:t>Dividing by </a:t>
                </a:r>
                <a14:m>
                  <m:oMath xmlns:m="http://schemas.openxmlformats.org/officeDocument/2006/math">
                    <m:r>
                      <a:rPr lang="en-US" i="1">
                        <a:latin typeface="Cambria Math"/>
                      </a:rPr>
                      <m:t>𝜌</m:t>
                    </m:r>
                    <m:r>
                      <a:rPr lang="en-US" i="1">
                        <a:latin typeface="Cambria Math"/>
                      </a:rPr>
                      <m:t> </m:t>
                    </m:r>
                    <m:r>
                      <a:rPr lang="en-US" i="1">
                        <a:latin typeface="Cambria Math"/>
                      </a:rPr>
                      <m:t>𝑑𝑙</m:t>
                    </m:r>
                    <m:r>
                      <a:rPr lang="en-US" i="1">
                        <a:latin typeface="Cambria Math"/>
                      </a:rPr>
                      <m:t> </m:t>
                    </m:r>
                    <m:r>
                      <a:rPr lang="en-US" i="1">
                        <a:latin typeface="Cambria Math"/>
                      </a:rPr>
                      <m:t>𝑑𝐴</m:t>
                    </m:r>
                  </m:oMath>
                </a14:m>
                <a:r>
                  <a:rPr lang="en-US" dirty="0"/>
                  <a:t> gives:</a:t>
                </a:r>
              </a:p>
              <a:p>
                <a:pPr algn="just" rtl="0"/>
                <a14:m>
                  <m:oMathPara xmlns:m="http://schemas.openxmlformats.org/officeDocument/2006/math">
                    <m:oMathParaPr>
                      <m:jc m:val="centerGroup"/>
                    </m:oMathParaPr>
                    <m:oMath xmlns:m="http://schemas.openxmlformats.org/officeDocument/2006/math">
                      <m:r>
                        <a:rPr lang="en-US" i="1">
                          <a:latin typeface="Cambria Math"/>
                        </a:rPr>
                        <m:t>𝑔</m:t>
                      </m:r>
                      <m:f>
                        <m:fPr>
                          <m:ctrlPr>
                            <a:rPr lang="en-US" i="1">
                              <a:latin typeface="Cambria Math"/>
                            </a:rPr>
                          </m:ctrlPr>
                        </m:fPr>
                        <m:num>
                          <m:r>
                            <a:rPr lang="en-US" i="1">
                              <a:latin typeface="Cambria Math"/>
                            </a:rPr>
                            <m:t>𝑑𝑧</m:t>
                          </m:r>
                        </m:num>
                        <m:den>
                          <m:r>
                            <a:rPr lang="en-US" i="1">
                              <a:latin typeface="Cambria Math"/>
                            </a:rPr>
                            <m:t>𝑑𝑙</m:t>
                          </m:r>
                        </m:den>
                      </m:f>
                      <m:r>
                        <a:rPr lang="en-US" i="1">
                          <a:latin typeface="Cambria Math"/>
                        </a:rPr>
                        <m:t> +</m:t>
                      </m:r>
                      <m:f>
                        <m:fPr>
                          <m:ctrlPr>
                            <a:rPr lang="en-US" i="1">
                              <a:latin typeface="Cambria Math"/>
                            </a:rPr>
                          </m:ctrlPr>
                        </m:fPr>
                        <m:num>
                          <m:r>
                            <a:rPr lang="en-US" i="1">
                              <a:latin typeface="Cambria Math"/>
                            </a:rPr>
                            <m:t>𝑑𝑝</m:t>
                          </m:r>
                        </m:num>
                        <m:den>
                          <m:r>
                            <a:rPr lang="en-US" i="1">
                              <a:latin typeface="Cambria Math"/>
                            </a:rPr>
                            <m:t>𝜌</m:t>
                          </m:r>
                          <m:r>
                            <a:rPr lang="en-US" i="1">
                              <a:latin typeface="Cambria Math"/>
                            </a:rPr>
                            <m:t>𝑑𝑙</m:t>
                          </m:r>
                        </m:den>
                      </m:f>
                      <m:r>
                        <a:rPr lang="en-US" i="1">
                          <a:latin typeface="Cambria Math"/>
                        </a:rPr>
                        <m:t> + </m:t>
                      </m:r>
                      <m:f>
                        <m:fPr>
                          <m:ctrlPr>
                            <a:rPr lang="en-US" i="1">
                              <a:latin typeface="Cambria Math"/>
                            </a:rPr>
                          </m:ctrlPr>
                        </m:fPr>
                        <m:num>
                          <m:r>
                            <a:rPr lang="en-US" i="1">
                              <a:latin typeface="Cambria Math"/>
                            </a:rPr>
                            <m:t>𝑢𝑑𝑢</m:t>
                          </m:r>
                        </m:num>
                        <m:den>
                          <m:r>
                            <a:rPr lang="en-US" i="1">
                              <a:latin typeface="Cambria Math"/>
                            </a:rPr>
                            <m:t>𝑑𝑙</m:t>
                          </m:r>
                        </m:den>
                      </m:f>
                      <m:r>
                        <a:rPr lang="en-US" i="1">
                          <a:latin typeface="Cambria Math"/>
                        </a:rPr>
                        <m:t>  = </m:t>
                      </m:r>
                      <m:r>
                        <a:rPr lang="en-US" i="1">
                          <a:latin typeface="Cambria Math"/>
                        </a:rPr>
                        <m:t>0</m:t>
                      </m:r>
                    </m:oMath>
                  </m:oMathPara>
                </a14:m>
                <a:endParaRPr lang="en-US" dirty="0"/>
              </a:p>
              <a:p>
                <a:pPr algn="just" rtl="0"/>
                <a:r>
                  <a:rPr lang="en-US" dirty="0"/>
                  <a:t> </a:t>
                </a:r>
              </a:p>
              <a:p>
                <a:pPr algn="just" rtl="0"/>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𝑑𝑝</m:t>
                          </m:r>
                        </m:num>
                        <m:den>
                          <m:r>
                            <a:rPr lang="en-US" i="1">
                              <a:latin typeface="Cambria Math"/>
                            </a:rPr>
                            <m:t>𝜌</m:t>
                          </m:r>
                        </m:den>
                      </m:f>
                      <m:r>
                        <a:rPr lang="en-US" i="1">
                          <a:latin typeface="Cambria Math"/>
                        </a:rPr>
                        <m:t> + </m:t>
                      </m:r>
                      <m:r>
                        <a:rPr lang="en-US" i="1">
                          <a:latin typeface="Cambria Math"/>
                        </a:rPr>
                        <m:t>𝑢𝑑𝑢</m:t>
                      </m:r>
                      <m:r>
                        <a:rPr lang="en-US" i="1">
                          <a:latin typeface="Cambria Math"/>
                        </a:rPr>
                        <m:t>+</m:t>
                      </m:r>
                      <m:r>
                        <a:rPr lang="en-US" i="1">
                          <a:latin typeface="Cambria Math"/>
                        </a:rPr>
                        <m:t>𝑔𝑑𝑧</m:t>
                      </m:r>
                      <m:r>
                        <a:rPr lang="en-US" i="1">
                          <a:latin typeface="Cambria Math"/>
                        </a:rPr>
                        <m:t> = </m:t>
                      </m:r>
                      <m:r>
                        <a:rPr lang="en-US" i="1">
                          <a:latin typeface="Cambria Math"/>
                        </a:rPr>
                        <m:t>0</m:t>
                      </m:r>
                      <m:r>
                        <a:rPr lang="en-US" i="1">
                          <a:latin typeface="Cambria Math"/>
                        </a:rPr>
                        <m:t>                     </m:t>
                      </m:r>
                      <m:r>
                        <a:rPr lang="en-US" i="1">
                          <a:latin typeface="Cambria Math"/>
                        </a:rPr>
                        <m:t>2</m:t>
                      </m:r>
                    </m:oMath>
                  </m:oMathPara>
                </a14:m>
                <a:endParaRPr lang="en-US" dirty="0"/>
              </a:p>
              <a:p>
                <a:pPr algn="just" rtl="0"/>
                <a:r>
                  <a:rPr lang="en-US" dirty="0"/>
                  <a:t>the fundamental equation of steady fluid motion. By dividing this equation by g an alternate form of the equation is obtained</a:t>
                </a:r>
              </a:p>
              <a:p>
                <a:pPr algn="just" rtl="0"/>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𝑑𝑝</m:t>
                          </m:r>
                        </m:num>
                        <m:den>
                          <m:r>
                            <a:rPr lang="en-US" i="1">
                              <a:latin typeface="Cambria Math"/>
                            </a:rPr>
                            <m:t>𝑤</m:t>
                          </m:r>
                        </m:den>
                      </m:f>
                      <m:r>
                        <a:rPr lang="en-US" i="1">
                          <a:latin typeface="Cambria Math"/>
                        </a:rPr>
                        <m:t> + </m:t>
                      </m:r>
                      <m:f>
                        <m:fPr>
                          <m:ctrlPr>
                            <a:rPr lang="en-US" i="1">
                              <a:latin typeface="Cambria Math"/>
                            </a:rPr>
                          </m:ctrlPr>
                        </m:fPr>
                        <m:num>
                          <m:r>
                            <a:rPr lang="en-US" i="1">
                              <a:latin typeface="Cambria Math"/>
                            </a:rPr>
                            <m:t>𝑢𝑑𝑢</m:t>
                          </m:r>
                        </m:num>
                        <m:den>
                          <m:r>
                            <a:rPr lang="en-US" i="1">
                              <a:latin typeface="Cambria Math"/>
                            </a:rPr>
                            <m:t>𝑔</m:t>
                          </m:r>
                        </m:den>
                      </m:f>
                      <m:r>
                        <a:rPr lang="en-US" i="1">
                          <a:latin typeface="Cambria Math"/>
                        </a:rPr>
                        <m:t>+</m:t>
                      </m:r>
                      <m:r>
                        <a:rPr lang="en-US" i="1">
                          <a:latin typeface="Cambria Math"/>
                        </a:rPr>
                        <m:t>𝑑𝑧</m:t>
                      </m:r>
                      <m:r>
                        <a:rPr lang="en-US" i="1">
                          <a:latin typeface="Cambria Math"/>
                        </a:rPr>
                        <m:t> = </m:t>
                      </m:r>
                      <m:r>
                        <a:rPr lang="en-US" i="1">
                          <a:latin typeface="Cambria Math"/>
                        </a:rPr>
                        <m:t>0</m:t>
                      </m:r>
                      <m:r>
                        <a:rPr lang="en-US" i="1">
                          <a:latin typeface="Cambria Math"/>
                        </a:rPr>
                        <m:t>                        </m:t>
                      </m:r>
                      <m:r>
                        <a:rPr lang="en-US" i="1">
                          <a:latin typeface="Cambria Math"/>
                        </a:rPr>
                        <m:t>3</m:t>
                      </m:r>
                    </m:oMath>
                  </m:oMathPara>
                </a14:m>
                <a:endParaRPr lang="en-US" dirty="0"/>
              </a:p>
              <a:p>
                <a:pPr algn="just" rtl="0"/>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59858" y="692696"/>
                <a:ext cx="7344816" cy="4395178"/>
              </a:xfrm>
              <a:prstGeom prst="rect">
                <a:avLst/>
              </a:prstGeom>
              <a:blipFill rotWithShape="1">
                <a:blip r:embed="rId2"/>
                <a:stretch>
                  <a:fillRect l="-664" t="-693" r="-747"/>
                </a:stretch>
              </a:blipFill>
            </p:spPr>
            <p:txBody>
              <a:bodyPr/>
              <a:lstStyle/>
              <a:p>
                <a:r>
                  <a:rPr lang="ar-SA">
                    <a:noFill/>
                  </a:rPr>
                  <a:t> </a:t>
                </a:r>
              </a:p>
            </p:txBody>
          </p:sp>
        </mc:Fallback>
      </mc:AlternateContent>
    </p:spTree>
    <p:extLst>
      <p:ext uri="{BB962C8B-B14F-4D97-AF65-F5344CB8AC3E}">
        <p14:creationId xmlns:p14="http://schemas.microsoft.com/office/powerpoint/2010/main" val="208928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2667" y="442144"/>
            <a:ext cx="47160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Bernoulli's Equation</a:t>
            </a:r>
            <a:r>
              <a:rPr kumimoji="0" lang="en-US" altLang="ar-S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altLang="ar-S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S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Euler's equation may be integrated along the streamtube with the following result</a:t>
            </a:r>
            <a:endParaRPr kumimoji="0" lang="en-US" altLang="ar-S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ar-SA"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5"/>
          <p:cNvPicPr>
            <a:picLocks noChangeAspect="1" noChangeArrowheads="1"/>
          </p:cNvPicPr>
          <p:nvPr/>
        </p:nvPicPr>
        <p:blipFill>
          <a:blip r:embed="rId2">
            <a:extLst>
              <a:ext uri="{28A0092B-C50C-407E-A947-70E740481C1C}">
                <a14:useLocalDpi xmlns:a14="http://schemas.microsoft.com/office/drawing/2010/main" val="0"/>
              </a:ext>
            </a:extLst>
          </a:blip>
          <a:srcRect b="7309"/>
          <a:stretch>
            <a:fillRect/>
          </a:stretch>
        </p:blipFill>
        <p:spPr bwMode="auto">
          <a:xfrm>
            <a:off x="5364088" y="655930"/>
            <a:ext cx="3528392" cy="3847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p:cNvSpPr/>
              <p:nvPr/>
            </p:nvSpPr>
            <p:spPr>
              <a:xfrm>
                <a:off x="432048" y="1412776"/>
                <a:ext cx="4572000" cy="3964932"/>
              </a:xfrm>
              <a:prstGeom prst="rect">
                <a:avLst/>
              </a:prstGeom>
            </p:spPr>
            <p:txBody>
              <a:bodyPr>
                <a:spAutoFit/>
              </a:bodyPr>
              <a:lstStyle/>
              <a:p>
                <a:pPr algn="just" rtl="0"/>
                <a14:m>
                  <m:oMathPara xmlns:m="http://schemas.openxmlformats.org/officeDocument/2006/math">
                    <m:oMathParaPr>
                      <m:jc m:val="centerGroup"/>
                    </m:oMathParaPr>
                    <m:oMath xmlns:m="http://schemas.openxmlformats.org/officeDocument/2006/math">
                      <m:nary>
                        <m:naryPr>
                          <m:limLoc m:val="undOvr"/>
                          <m:subHide m:val="on"/>
                          <m:supHide m:val="on"/>
                          <m:ctrlPr>
                            <a:rPr lang="en-US" i="1">
                              <a:latin typeface="Cambria Math"/>
                            </a:rPr>
                          </m:ctrlPr>
                        </m:naryPr>
                        <m:sub/>
                        <m:sup/>
                        <m:e>
                          <m:f>
                            <m:fPr>
                              <m:ctrlPr>
                                <a:rPr lang="en-US" i="1">
                                  <a:latin typeface="Cambria Math"/>
                                </a:rPr>
                              </m:ctrlPr>
                            </m:fPr>
                            <m:num>
                              <m:r>
                                <a:rPr lang="en-US" i="1">
                                  <a:latin typeface="Cambria Math"/>
                                </a:rPr>
                                <m:t>𝑑𝑝</m:t>
                              </m:r>
                            </m:num>
                            <m:den>
                              <m:r>
                                <a:rPr lang="en-US" i="1">
                                  <a:latin typeface="Cambria Math"/>
                                </a:rPr>
                                <m:t>𝜌</m:t>
                              </m:r>
                            </m:den>
                          </m:f>
                          <m:r>
                            <a:rPr lang="en-US" i="1">
                              <a:latin typeface="Cambria Math"/>
                            </a:rPr>
                            <m:t> </m:t>
                          </m:r>
                        </m:e>
                      </m:nary>
                      <m:r>
                        <a:rPr lang="en-US" i="1">
                          <a:latin typeface="Cambria Math"/>
                        </a:rPr>
                        <m:t>+ </m:t>
                      </m:r>
                      <m:nary>
                        <m:naryPr>
                          <m:limLoc m:val="undOvr"/>
                          <m:subHide m:val="on"/>
                          <m:supHide m:val="on"/>
                          <m:ctrlPr>
                            <a:rPr lang="en-US" i="1">
                              <a:latin typeface="Cambria Math"/>
                            </a:rPr>
                          </m:ctrlPr>
                        </m:naryPr>
                        <m:sub/>
                        <m:sup/>
                        <m:e>
                          <m:r>
                            <a:rPr lang="en-US" i="1">
                              <a:latin typeface="Cambria Math"/>
                            </a:rPr>
                            <m:t>𝑢𝑑𝑢</m:t>
                          </m:r>
                        </m:e>
                      </m:nary>
                      <m:r>
                        <a:rPr lang="en-US" i="1">
                          <a:latin typeface="Cambria Math"/>
                        </a:rPr>
                        <m:t>+</m:t>
                      </m:r>
                      <m:nary>
                        <m:naryPr>
                          <m:limLoc m:val="undOvr"/>
                          <m:subHide m:val="on"/>
                          <m:supHide m:val="on"/>
                          <m:ctrlPr>
                            <a:rPr lang="en-US" i="1">
                              <a:latin typeface="Cambria Math"/>
                            </a:rPr>
                          </m:ctrlPr>
                        </m:naryPr>
                        <m:sub/>
                        <m:sup/>
                        <m:e>
                          <m:r>
                            <a:rPr lang="en-US" i="1">
                              <a:latin typeface="Cambria Math"/>
                            </a:rPr>
                            <m:t>𝑔𝑑𝑧</m:t>
                          </m:r>
                        </m:e>
                      </m:nary>
                      <m:r>
                        <a:rPr lang="en-US" i="1">
                          <a:latin typeface="Cambria Math"/>
                        </a:rPr>
                        <m:t> = </m:t>
                      </m:r>
                      <m:r>
                        <a:rPr lang="en-US" i="1">
                          <a:latin typeface="Cambria Math"/>
                        </a:rPr>
                        <m:t>𝐶𝑜𝑛𝑠𝑡𝑎𝑛𝑡</m:t>
                      </m:r>
                    </m:oMath>
                  </m:oMathPara>
                </a14:m>
                <a:endParaRPr lang="en-US" dirty="0"/>
              </a:p>
              <a:p>
                <a:pPr algn="just" rtl="0"/>
                <a:r>
                  <a:rPr lang="en-US" dirty="0"/>
                  <a:t>and if the fluid is a liquid, or a gas flowing with negligible change of density, the integrations may be carried out giving</a:t>
                </a:r>
              </a:p>
              <a:p>
                <a:pPr algn="just" rtl="0"/>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𝑝</m:t>
                          </m:r>
                        </m:num>
                        <m:den>
                          <m:r>
                            <a:rPr lang="en-US" i="1">
                              <a:latin typeface="Cambria Math"/>
                            </a:rPr>
                            <m:t>𝜌</m:t>
                          </m:r>
                        </m:den>
                      </m:f>
                      <m:r>
                        <a:rPr lang="en-US" i="1">
                          <a:latin typeface="Cambria Math"/>
                        </a:rPr>
                        <m:t> + </m:t>
                      </m:r>
                      <m:f>
                        <m:fPr>
                          <m:ctrlPr>
                            <a:rPr lang="en-US" i="1">
                              <a:latin typeface="Cambria Math"/>
                            </a:rPr>
                          </m:ctrlPr>
                        </m:fPr>
                        <m:num>
                          <m:sSup>
                            <m:sSupPr>
                              <m:ctrlPr>
                                <a:rPr lang="en-US" i="1">
                                  <a:latin typeface="Cambria Math"/>
                                </a:rPr>
                              </m:ctrlPr>
                            </m:sSupPr>
                            <m:e>
                              <m:r>
                                <a:rPr lang="en-US" i="1">
                                  <a:latin typeface="Cambria Math"/>
                                </a:rPr>
                                <m:t>𝑢</m:t>
                              </m:r>
                            </m:e>
                            <m:sup>
                              <m:r>
                                <a:rPr lang="en-US" i="1">
                                  <a:latin typeface="Cambria Math"/>
                                </a:rPr>
                                <m:t>2</m:t>
                              </m:r>
                            </m:sup>
                          </m:sSup>
                        </m:num>
                        <m:den>
                          <m:r>
                            <a:rPr lang="en-US" i="1">
                              <a:latin typeface="Cambria Math"/>
                            </a:rPr>
                            <m:t>2</m:t>
                          </m:r>
                        </m:den>
                      </m:f>
                      <m:r>
                        <a:rPr lang="en-US" i="1">
                          <a:latin typeface="Cambria Math"/>
                        </a:rPr>
                        <m:t>+</m:t>
                      </m:r>
                      <m:r>
                        <a:rPr lang="en-US" i="1">
                          <a:latin typeface="Cambria Math"/>
                        </a:rPr>
                        <m:t>𝑔𝑧</m:t>
                      </m:r>
                      <m:r>
                        <a:rPr lang="en-US" i="1">
                          <a:latin typeface="Cambria Math"/>
                        </a:rPr>
                        <m:t> = </m:t>
                      </m:r>
                      <m:r>
                        <a:rPr lang="en-US" i="1">
                          <a:latin typeface="Cambria Math"/>
                        </a:rPr>
                        <m:t>𝐶𝑜𝑛𝑠𝑡𝑎𝑛𝑡</m:t>
                      </m:r>
                    </m:oMath>
                  </m:oMathPara>
                </a14:m>
                <a:endParaRPr lang="en-US" dirty="0"/>
              </a:p>
              <a:p>
                <a:pPr algn="just" rtl="0"/>
                <a:r>
                  <a:rPr lang="en-US" dirty="0"/>
                  <a:t>or, multiplying by</a:t>
                </a:r>
                <a14:m>
                  <m:oMath xmlns:m="http://schemas.openxmlformats.org/officeDocument/2006/math">
                    <m:r>
                      <a:rPr lang="en-US" i="1">
                        <a:latin typeface="Cambria Math"/>
                      </a:rPr>
                      <m:t> </m:t>
                    </m:r>
                    <m:r>
                      <a:rPr lang="en-US" i="1">
                        <a:latin typeface="Cambria Math"/>
                      </a:rPr>
                      <m:t>𝜌</m:t>
                    </m:r>
                  </m:oMath>
                </a14:m>
                <a:r>
                  <a:rPr lang="en-US" dirty="0"/>
                  <a:t>:</a:t>
                </a:r>
              </a:p>
              <a:p>
                <a:pPr algn="just" rtl="0"/>
                <a14:m>
                  <m:oMathPara xmlns:m="http://schemas.openxmlformats.org/officeDocument/2006/math">
                    <m:oMathParaPr>
                      <m:jc m:val="centerGroup"/>
                    </m:oMathParaPr>
                    <m:oMath xmlns:m="http://schemas.openxmlformats.org/officeDocument/2006/math">
                      <m:r>
                        <a:rPr lang="en-US" i="1">
                          <a:latin typeface="Cambria Math"/>
                        </a:rPr>
                        <m:t>𝑝</m:t>
                      </m:r>
                      <m:r>
                        <a:rPr lang="en-US" i="1">
                          <a:latin typeface="Cambria Math"/>
                        </a:rPr>
                        <m:t>+</m:t>
                      </m:r>
                      <m:r>
                        <a:rPr lang="en-US" i="1">
                          <a:latin typeface="Cambria Math"/>
                        </a:rPr>
                        <m:t>𝜌</m:t>
                      </m:r>
                      <m:f>
                        <m:fPr>
                          <m:ctrlPr>
                            <a:rPr lang="en-US" i="1">
                              <a:latin typeface="Cambria Math"/>
                            </a:rPr>
                          </m:ctrlPr>
                        </m:fPr>
                        <m:num>
                          <m:sSup>
                            <m:sSupPr>
                              <m:ctrlPr>
                                <a:rPr lang="en-US" i="1">
                                  <a:latin typeface="Cambria Math"/>
                                </a:rPr>
                              </m:ctrlPr>
                            </m:sSupPr>
                            <m:e>
                              <m:r>
                                <a:rPr lang="en-US" i="1">
                                  <a:latin typeface="Cambria Math"/>
                                </a:rPr>
                                <m:t>𝑢</m:t>
                              </m:r>
                            </m:e>
                            <m:sup>
                              <m:r>
                                <a:rPr lang="en-US" i="1">
                                  <a:latin typeface="Cambria Math"/>
                                </a:rPr>
                                <m:t>2</m:t>
                              </m:r>
                            </m:sup>
                          </m:sSup>
                        </m:num>
                        <m:den>
                          <m:r>
                            <a:rPr lang="en-US" i="1">
                              <a:latin typeface="Cambria Math"/>
                            </a:rPr>
                            <m:t>2</m:t>
                          </m:r>
                        </m:den>
                      </m:f>
                      <m:r>
                        <a:rPr lang="en-US" i="1">
                          <a:latin typeface="Cambria Math"/>
                        </a:rPr>
                        <m:t>+</m:t>
                      </m:r>
                      <m:r>
                        <a:rPr lang="en-US" i="1">
                          <a:latin typeface="Cambria Math"/>
                        </a:rPr>
                        <m:t>𝜌</m:t>
                      </m:r>
                      <m:r>
                        <a:rPr lang="en-US" i="1">
                          <a:latin typeface="Cambria Math"/>
                        </a:rPr>
                        <m:t>𝑔𝑧</m:t>
                      </m:r>
                      <m:r>
                        <a:rPr lang="en-US" i="1">
                          <a:latin typeface="Cambria Math"/>
                        </a:rPr>
                        <m:t> = </m:t>
                      </m:r>
                      <m:r>
                        <a:rPr lang="en-US" i="1">
                          <a:latin typeface="Cambria Math"/>
                        </a:rPr>
                        <m:t>𝐶𝑜𝑛𝑠𝑡𝑎𝑛𝑡</m:t>
                      </m:r>
                      <m:r>
                        <a:rPr lang="en-US" i="1">
                          <a:latin typeface="Cambria Math"/>
                        </a:rPr>
                        <m:t>                     </m:t>
                      </m:r>
                      <m:r>
                        <a:rPr lang="en-US" i="1">
                          <a:latin typeface="Cambria Math"/>
                        </a:rPr>
                        <m:t>4</m:t>
                      </m:r>
                    </m:oMath>
                  </m:oMathPara>
                </a14:m>
                <a:endParaRPr lang="en-US" dirty="0"/>
              </a:p>
              <a:p>
                <a:pPr algn="just" rtl="0"/>
                <a:r>
                  <a:rPr lang="en-US" dirty="0"/>
                  <a:t>or, dividing by </a:t>
                </a:r>
                <a14:m>
                  <m:oMath xmlns:m="http://schemas.openxmlformats.org/officeDocument/2006/math">
                    <m:r>
                      <a:rPr lang="en-US" i="1">
                        <a:latin typeface="Cambria Math"/>
                      </a:rPr>
                      <m:t>𝑤</m:t>
                    </m:r>
                  </m:oMath>
                </a14:m>
                <a:r>
                  <a:rPr lang="en-US" dirty="0"/>
                  <a:t>:</a:t>
                </a:r>
              </a:p>
              <a:p>
                <a:pPr algn="just" rtl="0"/>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𝑝</m:t>
                          </m:r>
                        </m:num>
                        <m:den>
                          <m:r>
                            <a:rPr lang="en-US" i="1">
                              <a:latin typeface="Cambria Math"/>
                            </a:rPr>
                            <m:t>𝑤</m:t>
                          </m:r>
                        </m:den>
                      </m:f>
                      <m:r>
                        <a:rPr lang="en-US" i="1">
                          <a:latin typeface="Cambria Math"/>
                        </a:rPr>
                        <m:t> + </m:t>
                      </m:r>
                      <m:f>
                        <m:fPr>
                          <m:ctrlPr>
                            <a:rPr lang="en-US" i="1">
                              <a:latin typeface="Cambria Math"/>
                            </a:rPr>
                          </m:ctrlPr>
                        </m:fPr>
                        <m:num>
                          <m:sSup>
                            <m:sSupPr>
                              <m:ctrlPr>
                                <a:rPr lang="en-US" i="1">
                                  <a:latin typeface="Cambria Math"/>
                                </a:rPr>
                              </m:ctrlPr>
                            </m:sSupPr>
                            <m:e>
                              <m:r>
                                <a:rPr lang="en-US" i="1">
                                  <a:latin typeface="Cambria Math"/>
                                </a:rPr>
                                <m:t>𝑢</m:t>
                              </m:r>
                            </m:e>
                            <m:sup>
                              <m:r>
                                <a:rPr lang="en-US" i="1">
                                  <a:latin typeface="Cambria Math"/>
                                </a:rPr>
                                <m:t>2</m:t>
                              </m:r>
                            </m:sup>
                          </m:sSup>
                        </m:num>
                        <m:den>
                          <m:r>
                            <a:rPr lang="en-US" i="1">
                              <a:latin typeface="Cambria Math"/>
                            </a:rPr>
                            <m:t>2</m:t>
                          </m:r>
                          <m:r>
                            <a:rPr lang="en-US" i="1">
                              <a:latin typeface="Cambria Math"/>
                            </a:rPr>
                            <m:t>𝑔</m:t>
                          </m:r>
                        </m:den>
                      </m:f>
                      <m:r>
                        <a:rPr lang="en-US" i="1">
                          <a:latin typeface="Cambria Math"/>
                        </a:rPr>
                        <m:t>+</m:t>
                      </m:r>
                      <m:r>
                        <a:rPr lang="en-US" i="1">
                          <a:latin typeface="Cambria Math"/>
                        </a:rPr>
                        <m:t>𝑧</m:t>
                      </m:r>
                      <m:r>
                        <a:rPr lang="en-US" i="1">
                          <a:latin typeface="Cambria Math"/>
                        </a:rPr>
                        <m:t> = </m:t>
                      </m:r>
                      <m:r>
                        <a:rPr lang="en-US" i="1">
                          <a:latin typeface="Cambria Math"/>
                        </a:rPr>
                        <m:t>𝐶𝑜𝑛𝑠𝑡𝑎𝑛𝑡</m:t>
                      </m:r>
                      <m:r>
                        <a:rPr lang="en-US" i="1">
                          <a:latin typeface="Cambria Math"/>
                        </a:rPr>
                        <m:t>                          </m:t>
                      </m:r>
                      <m:r>
                        <a:rPr lang="en-US" i="1">
                          <a:latin typeface="Cambria Math"/>
                        </a:rPr>
                        <m:t>5</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32048" y="1412776"/>
                <a:ext cx="4572000" cy="3964932"/>
              </a:xfrm>
              <a:prstGeom prst="rect">
                <a:avLst/>
              </a:prstGeom>
              <a:blipFill rotWithShape="1">
                <a:blip r:embed="rId3"/>
                <a:stretch>
                  <a:fillRect l="-1200" r="-106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39552" y="5385185"/>
                <a:ext cx="8352928" cy="993157"/>
              </a:xfrm>
              <a:prstGeom prst="rect">
                <a:avLst/>
              </a:prstGeom>
            </p:spPr>
            <p:txBody>
              <a:bodyPr wrap="square">
                <a:spAutoFit/>
              </a:bodyPr>
              <a:lstStyle/>
              <a:p>
                <a:pPr algn="just" rtl="0"/>
                <a:r>
                  <a:rPr lang="en-US" dirty="0"/>
                  <a:t>Writing equation 5 between two points on the typical streamtube </a:t>
                </a:r>
                <a:endParaRPr lang="en-US" dirty="0" smtClean="0"/>
              </a:p>
              <a:p>
                <a:pPr algn="just" rtl="0"/>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1</m:t>
                              </m:r>
                            </m:sub>
                          </m:sSub>
                        </m:num>
                        <m:den>
                          <m:r>
                            <a:rPr lang="en-US" i="1">
                              <a:latin typeface="Cambria Math"/>
                            </a:rPr>
                            <m:t>𝑤</m:t>
                          </m:r>
                        </m:den>
                      </m:f>
                      <m:r>
                        <a:rPr lang="en-US" i="1">
                          <a:latin typeface="Cambria Math"/>
                        </a:rPr>
                        <m:t> + </m:t>
                      </m:r>
                      <m:f>
                        <m:fPr>
                          <m:ctrlPr>
                            <a:rPr lang="en-US" i="1">
                              <a:latin typeface="Cambria Math"/>
                            </a:rPr>
                          </m:ctrlPr>
                        </m:fPr>
                        <m:num>
                          <m:sSub>
                            <m:sSubPr>
                              <m:ctrlPr>
                                <a:rPr lang="en-US" i="1">
                                  <a:latin typeface="Cambria Math"/>
                                </a:rPr>
                              </m:ctrlPr>
                            </m:sSubPr>
                            <m:e>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1</m:t>
                                      </m:r>
                                    </m:sub>
                                    <m:sup>
                                      <m:r>
                                        <a:rPr lang="en-US" i="1">
                                          <a:latin typeface="Cambria Math"/>
                                        </a:rPr>
                                        <m:t>2</m:t>
                                      </m:r>
                                    </m:sup>
                                  </m:sSubSup>
                                </m:e>
                                <m:sup>
                                  <m:r>
                                    <a:rPr lang="en-US" i="1">
                                      <a:latin typeface="Cambria Math"/>
                                    </a:rPr>
                                    <m:t> </m:t>
                                  </m:r>
                                </m:sup>
                              </m:sSup>
                            </m:e>
                            <m:sub>
                              <m:r>
                                <a:rPr lang="en-US" i="1">
                                  <a:latin typeface="Cambria Math"/>
                                </a:rPr>
                                <m:t> </m:t>
                              </m:r>
                            </m:sub>
                          </m:sSub>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1</m:t>
                          </m:r>
                        </m:sub>
                      </m:sSub>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2</m:t>
                              </m:r>
                            </m:sub>
                          </m:sSub>
                        </m:num>
                        <m:den>
                          <m:r>
                            <a:rPr lang="en-US" i="1">
                              <a:latin typeface="Cambria Math"/>
                            </a:rPr>
                            <m:t>𝑤</m:t>
                          </m:r>
                        </m:den>
                      </m:f>
                      <m:r>
                        <a:rPr lang="en-US" i="1">
                          <a:latin typeface="Cambria Math"/>
                        </a:rPr>
                        <m:t> + </m:t>
                      </m:r>
                      <m:f>
                        <m:fPr>
                          <m:ctrlPr>
                            <a:rPr lang="en-US" i="1">
                              <a:latin typeface="Cambria Math"/>
                            </a:rPr>
                          </m:ctrlPr>
                        </m:fPr>
                        <m:num>
                          <m:sSubSup>
                            <m:sSubSupPr>
                              <m:ctrlPr>
                                <a:rPr lang="en-US" i="1">
                                  <a:latin typeface="Cambria Math"/>
                                </a:rPr>
                              </m:ctrlPr>
                            </m:sSubSupPr>
                            <m:e>
                              <m:r>
                                <a:rPr lang="en-US" i="1">
                                  <a:latin typeface="Cambria Math"/>
                                </a:rPr>
                                <m:t>𝑢</m:t>
                              </m:r>
                            </m:e>
                            <m:sub>
                              <m:r>
                                <a:rPr lang="en-US" i="1">
                                  <a:latin typeface="Cambria Math"/>
                                </a:rPr>
                                <m:t>2</m:t>
                              </m:r>
                            </m:sub>
                            <m:sup>
                              <m:r>
                                <a:rPr lang="en-US" i="1">
                                  <a:latin typeface="Cambria Math"/>
                                </a:rPr>
                                <m:t>2</m:t>
                              </m:r>
                            </m:sup>
                          </m:sSubSup>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2</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39552" y="5385185"/>
                <a:ext cx="8352928" cy="993157"/>
              </a:xfrm>
              <a:prstGeom prst="rect">
                <a:avLst/>
              </a:prstGeom>
              <a:blipFill rotWithShape="1">
                <a:blip r:embed="rId4"/>
                <a:stretch>
                  <a:fillRect l="-657" t="-3067"/>
                </a:stretch>
              </a:blipFill>
            </p:spPr>
            <p:txBody>
              <a:bodyPr/>
              <a:lstStyle/>
              <a:p>
                <a:r>
                  <a:rPr lang="ar-SA">
                    <a:noFill/>
                  </a:rPr>
                  <a:t> </a:t>
                </a:r>
              </a:p>
            </p:txBody>
          </p:sp>
        </mc:Fallback>
      </mc:AlternateContent>
    </p:spTree>
    <p:extLst>
      <p:ext uri="{BB962C8B-B14F-4D97-AF65-F5344CB8AC3E}">
        <p14:creationId xmlns:p14="http://schemas.microsoft.com/office/powerpoint/2010/main" val="417967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p:cNvPicPr>
            <a:picLocks noChangeAspect="1" noChangeArrowheads="1"/>
          </p:cNvPicPr>
          <p:nvPr/>
        </p:nvPicPr>
        <p:blipFill>
          <a:blip r:embed="rId2">
            <a:extLst>
              <a:ext uri="{28A0092B-C50C-407E-A947-70E740481C1C}">
                <a14:useLocalDpi xmlns:a14="http://schemas.microsoft.com/office/drawing/2010/main" val="0"/>
              </a:ext>
            </a:extLst>
          </a:blip>
          <a:srcRect b="10580"/>
          <a:stretch>
            <a:fillRect/>
          </a:stretch>
        </p:blipFill>
        <p:spPr bwMode="auto">
          <a:xfrm>
            <a:off x="5204886" y="685800"/>
            <a:ext cx="3344347" cy="25271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p:cNvSpPr/>
              <p:nvPr/>
            </p:nvSpPr>
            <p:spPr>
              <a:xfrm>
                <a:off x="511280" y="1000809"/>
                <a:ext cx="4572000" cy="2214324"/>
              </a:xfrm>
              <a:prstGeom prst="rect">
                <a:avLst/>
              </a:prstGeom>
            </p:spPr>
            <p:txBody>
              <a:bodyPr>
                <a:spAutoFit/>
              </a:bodyPr>
              <a:lstStyle/>
              <a:p>
                <a:pPr algn="just" rtl="0"/>
                <a:r>
                  <a:rPr lang="en-US" i="1" dirty="0" smtClean="0"/>
                  <a:t>a)</a:t>
                </a:r>
              </a:p>
              <a:p>
                <a:pPr algn="just" rtl="0"/>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1</m:t>
                              </m:r>
                            </m:sub>
                          </m:sSub>
                        </m:num>
                        <m:den>
                          <m:r>
                            <a:rPr lang="en-US" i="1">
                              <a:latin typeface="Cambria Math"/>
                            </a:rPr>
                            <m:t>𝑤</m:t>
                          </m:r>
                        </m:den>
                      </m:f>
                      <m:r>
                        <a:rPr lang="en-US" i="1">
                          <a:latin typeface="Cambria Math"/>
                        </a:rPr>
                        <m:t> + </m:t>
                      </m:r>
                      <m:f>
                        <m:fPr>
                          <m:ctrlPr>
                            <a:rPr lang="en-US" i="1">
                              <a:latin typeface="Cambria Math"/>
                            </a:rPr>
                          </m:ctrlPr>
                        </m:fPr>
                        <m:num>
                          <m:sSub>
                            <m:sSubPr>
                              <m:ctrlPr>
                                <a:rPr lang="en-US" i="1">
                                  <a:latin typeface="Cambria Math"/>
                                </a:rPr>
                              </m:ctrlPr>
                            </m:sSubPr>
                            <m:e>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1</m:t>
                                      </m:r>
                                    </m:sub>
                                    <m:sup>
                                      <m:r>
                                        <a:rPr lang="en-US" i="1">
                                          <a:latin typeface="Cambria Math"/>
                                        </a:rPr>
                                        <m:t>2</m:t>
                                      </m:r>
                                    </m:sup>
                                  </m:sSubSup>
                                </m:e>
                                <m:sup>
                                  <m:r>
                                    <a:rPr lang="en-US" i="1">
                                      <a:latin typeface="Cambria Math"/>
                                    </a:rPr>
                                    <m:t> </m:t>
                                  </m:r>
                                </m:sup>
                              </m:sSup>
                            </m:e>
                            <m:sub>
                              <m:r>
                                <a:rPr lang="en-US" i="1">
                                  <a:latin typeface="Cambria Math"/>
                                </a:rPr>
                                <m:t> </m:t>
                              </m:r>
                            </m:sub>
                          </m:sSub>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1</m:t>
                          </m:r>
                        </m:sub>
                      </m:sSub>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2</m:t>
                              </m:r>
                            </m:sub>
                          </m:sSub>
                        </m:num>
                        <m:den>
                          <m:r>
                            <a:rPr lang="en-US" i="1">
                              <a:latin typeface="Cambria Math"/>
                            </a:rPr>
                            <m:t>𝑤</m:t>
                          </m:r>
                        </m:den>
                      </m:f>
                      <m:r>
                        <a:rPr lang="en-US" i="1">
                          <a:latin typeface="Cambria Math"/>
                        </a:rPr>
                        <m:t> + </m:t>
                      </m:r>
                      <m:f>
                        <m:fPr>
                          <m:ctrlPr>
                            <a:rPr lang="en-US" i="1">
                              <a:latin typeface="Cambria Math"/>
                            </a:rPr>
                          </m:ctrlPr>
                        </m:fPr>
                        <m:num>
                          <m:sSubSup>
                            <m:sSubSupPr>
                              <m:ctrlPr>
                                <a:rPr lang="en-US" i="1">
                                  <a:latin typeface="Cambria Math"/>
                                </a:rPr>
                              </m:ctrlPr>
                            </m:sSubSupPr>
                            <m:e>
                              <m:r>
                                <a:rPr lang="en-US" i="1">
                                  <a:latin typeface="Cambria Math"/>
                                </a:rPr>
                                <m:t>𝑢</m:t>
                              </m:r>
                            </m:e>
                            <m:sub>
                              <m:r>
                                <a:rPr lang="en-US" i="1">
                                  <a:latin typeface="Cambria Math"/>
                                </a:rPr>
                                <m:t>2</m:t>
                              </m:r>
                            </m:sub>
                            <m:sup>
                              <m:r>
                                <a:rPr lang="en-US" i="1">
                                  <a:latin typeface="Cambria Math"/>
                                </a:rPr>
                                <m:t>2</m:t>
                              </m:r>
                            </m:sup>
                          </m:sSubSup>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2</m:t>
                          </m:r>
                        </m:sub>
                      </m:sSub>
                    </m:oMath>
                  </m:oMathPara>
                </a14:m>
                <a:endParaRPr lang="en-US" dirty="0"/>
              </a:p>
              <a:p>
                <a:pPr algn="just" rtl="0"/>
                <a14:m>
                  <m:oMathPara xmlns:m="http://schemas.openxmlformats.org/officeDocument/2006/math">
                    <m:oMathParaPr>
                      <m:jc m:val="centerGroup"/>
                    </m:oMathParaPr>
                    <m:oMath xmlns:m="http://schemas.openxmlformats.org/officeDocument/2006/math">
                      <m:r>
                        <a:rPr lang="en-US" i="1">
                          <a:latin typeface="Cambria Math"/>
                        </a:rPr>
                        <m:t>0</m:t>
                      </m:r>
                      <m:r>
                        <a:rPr lang="en-US" i="1">
                          <a:latin typeface="Cambria Math"/>
                        </a:rPr>
                        <m:t> + </m:t>
                      </m:r>
                      <m:r>
                        <a:rPr lang="en-US" i="1">
                          <a:latin typeface="Cambria Math"/>
                        </a:rPr>
                        <m:t>0</m:t>
                      </m:r>
                      <m:r>
                        <a:rPr lang="en-US" i="1">
                          <a:latin typeface="Cambria Math"/>
                        </a:rPr>
                        <m:t>+</m:t>
                      </m:r>
                      <m:r>
                        <a:rPr lang="en-US" i="1">
                          <a:latin typeface="Cambria Math"/>
                        </a:rPr>
                        <m:t>h</m:t>
                      </m:r>
                      <m:r>
                        <a:rPr lang="en-US" i="1">
                          <a:latin typeface="Cambria Math"/>
                        </a:rPr>
                        <m:t> =</m:t>
                      </m:r>
                      <m:r>
                        <a:rPr lang="en-US" i="1">
                          <a:latin typeface="Cambria Math"/>
                        </a:rPr>
                        <m:t>0</m:t>
                      </m:r>
                      <m:r>
                        <a:rPr lang="en-US" i="1">
                          <a:latin typeface="Cambria Math"/>
                        </a:rPr>
                        <m:t> + </m:t>
                      </m:r>
                      <m:f>
                        <m:fPr>
                          <m:ctrlPr>
                            <a:rPr lang="en-US" i="1">
                              <a:latin typeface="Cambria Math"/>
                            </a:rPr>
                          </m:ctrlPr>
                        </m:fPr>
                        <m:num>
                          <m:sSubSup>
                            <m:sSubSupPr>
                              <m:ctrlPr>
                                <a:rPr lang="en-US" i="1">
                                  <a:latin typeface="Cambria Math"/>
                                </a:rPr>
                              </m:ctrlPr>
                            </m:sSubSupPr>
                            <m:e>
                              <m:r>
                                <a:rPr lang="en-US" i="1">
                                  <a:latin typeface="Cambria Math"/>
                                </a:rPr>
                                <m:t>𝑢</m:t>
                              </m:r>
                            </m:e>
                            <m:sub>
                              <m:r>
                                <a:rPr lang="en-US" i="1">
                                  <a:latin typeface="Cambria Math"/>
                                </a:rPr>
                                <m:t>2</m:t>
                              </m:r>
                            </m:sub>
                            <m:sup>
                              <m:r>
                                <a:rPr lang="en-US" i="1">
                                  <a:latin typeface="Cambria Math"/>
                                </a:rPr>
                                <m:t>2</m:t>
                              </m:r>
                            </m:sup>
                          </m:sSubSup>
                        </m:num>
                        <m:den>
                          <m:r>
                            <a:rPr lang="en-US" i="1">
                              <a:latin typeface="Cambria Math"/>
                            </a:rPr>
                            <m:t>2</m:t>
                          </m:r>
                          <m:r>
                            <a:rPr lang="en-US" i="1">
                              <a:latin typeface="Cambria Math"/>
                            </a:rPr>
                            <m:t>𝑔</m:t>
                          </m:r>
                        </m:den>
                      </m:f>
                      <m:r>
                        <a:rPr lang="en-US" i="1">
                          <a:latin typeface="Cambria Math"/>
                        </a:rPr>
                        <m:t>+</m:t>
                      </m:r>
                      <m:r>
                        <a:rPr lang="en-US" i="1">
                          <a:latin typeface="Cambria Math"/>
                        </a:rPr>
                        <m:t>0</m:t>
                      </m:r>
                    </m:oMath>
                  </m:oMathPara>
                </a14:m>
                <a:endParaRPr lang="en-US" dirty="0"/>
              </a:p>
              <a:p>
                <a:pPr algn="just" rtl="0"/>
                <a:r>
                  <a:rPr lang="en-US" dirty="0"/>
                  <a:t>Giving</a:t>
                </a:r>
              </a:p>
              <a:p>
                <a:pPr algn="just"/>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2</m:t>
                          </m:r>
                        </m:sub>
                      </m:sSub>
                      <m:r>
                        <a:rPr lang="en-US" i="1">
                          <a:latin typeface="Cambria Math"/>
                        </a:rPr>
                        <m:t>=</m:t>
                      </m:r>
                      <m:rad>
                        <m:radPr>
                          <m:degHide m:val="on"/>
                          <m:ctrlPr>
                            <a:rPr lang="en-US" i="1">
                              <a:latin typeface="Cambria Math"/>
                            </a:rPr>
                          </m:ctrlPr>
                        </m:radPr>
                        <m:deg/>
                        <m:e>
                          <m:r>
                            <a:rPr lang="en-US" i="1">
                              <a:latin typeface="Cambria Math"/>
                            </a:rPr>
                            <m:t>2</m:t>
                          </m:r>
                          <m:r>
                            <a:rPr lang="en-US" i="1">
                              <a:latin typeface="Cambria Math"/>
                            </a:rPr>
                            <m:t>𝑔</m:t>
                          </m:r>
                          <m:r>
                            <a:rPr lang="en-US" i="1">
                              <a:latin typeface="Cambria Math"/>
                            </a:rPr>
                            <m:t>h</m:t>
                          </m:r>
                        </m:e>
                      </m:rad>
                    </m:oMath>
                  </m:oMathPara>
                </a14:m>
                <a:endParaRPr lang="ar-SA" dirty="0"/>
              </a:p>
            </p:txBody>
          </p:sp>
        </mc:Choice>
        <mc:Fallback xmlns="">
          <p:sp>
            <p:nvSpPr>
              <p:cNvPr id="6" name="Rectangle 5"/>
              <p:cNvSpPr>
                <a:spLocks noRot="1" noChangeAspect="1" noMove="1" noResize="1" noEditPoints="1" noAdjustHandles="1" noChangeArrowheads="1" noChangeShapeType="1" noTextEdit="1"/>
              </p:cNvSpPr>
              <p:nvPr/>
            </p:nvSpPr>
            <p:spPr>
              <a:xfrm>
                <a:off x="511280" y="1000809"/>
                <a:ext cx="4572000" cy="2214324"/>
              </a:xfrm>
              <a:prstGeom prst="rect">
                <a:avLst/>
              </a:prstGeom>
              <a:blipFill rotWithShape="1">
                <a:blip r:embed="rId3"/>
                <a:stretch>
                  <a:fillRect l="-1200" t="-1377"/>
                </a:stretch>
              </a:blipFill>
            </p:spPr>
            <p:txBody>
              <a:bodyPr/>
              <a:lstStyle/>
              <a:p>
                <a:r>
                  <a:rPr lang="ar-SA">
                    <a:noFill/>
                  </a:rPr>
                  <a:t> </a:t>
                </a:r>
              </a:p>
            </p:txBody>
          </p:sp>
        </mc:Fallback>
      </mc:AlternateContent>
      <p:sp>
        <p:nvSpPr>
          <p:cNvPr id="7" name="Rectangle 6"/>
          <p:cNvSpPr/>
          <p:nvPr/>
        </p:nvSpPr>
        <p:spPr>
          <a:xfrm>
            <a:off x="2797280" y="316468"/>
            <a:ext cx="3497303" cy="369332"/>
          </a:xfrm>
          <a:prstGeom prst="rect">
            <a:avLst/>
          </a:prstGeom>
        </p:spPr>
        <p:txBody>
          <a:bodyPr wrap="none">
            <a:spAutoFit/>
          </a:bodyPr>
          <a:lstStyle/>
          <a:p>
            <a:r>
              <a:rPr lang="en-US" b="1" dirty="0"/>
              <a:t>Application of Bernoulli's equation</a:t>
            </a:r>
            <a:endParaRPr lang="ar-SA" dirty="0"/>
          </a:p>
        </p:txBody>
      </p:sp>
      <p:cxnSp>
        <p:nvCxnSpPr>
          <p:cNvPr id="9" name="Straight Connector 8"/>
          <p:cNvCxnSpPr/>
          <p:nvPr/>
        </p:nvCxnSpPr>
        <p:spPr>
          <a:xfrm>
            <a:off x="511280" y="3645024"/>
            <a:ext cx="78771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rotWithShape="1">
          <a:blip r:embed="rId4" cstate="print"/>
          <a:srcRect b="13281"/>
          <a:stretch/>
        </p:blipFill>
        <p:spPr bwMode="auto">
          <a:xfrm>
            <a:off x="5264254" y="4005064"/>
            <a:ext cx="3124170" cy="151216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1" name="Rectangle 10"/>
              <p:cNvSpPr/>
              <p:nvPr/>
            </p:nvSpPr>
            <p:spPr>
              <a:xfrm>
                <a:off x="1575022" y="4005064"/>
                <a:ext cx="2444515" cy="646331"/>
              </a:xfrm>
              <a:prstGeom prst="rect">
                <a:avLst/>
              </a:prstGeom>
            </p:spPr>
            <p:txBody>
              <a:bodyPr wrap="none">
                <a:spAutoFit/>
              </a:bodyPr>
              <a:lstStyle/>
              <a:p>
                <a:pPr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𝑠</m:t>
                          </m:r>
                        </m:sub>
                      </m:sSub>
                      <m:r>
                        <a:rPr lang="en-US" i="1">
                          <a:latin typeface="Cambria Math"/>
                        </a:rPr>
                        <m:t>+</m:t>
                      </m:r>
                      <m:r>
                        <a:rPr lang="en-US" i="1">
                          <a:latin typeface="Cambria Math"/>
                        </a:rPr>
                        <m:t>𝜌</m:t>
                      </m:r>
                      <m:f>
                        <m:fPr>
                          <m:ctrlPr>
                            <a:rPr lang="en-US" i="1">
                              <a:latin typeface="Cambria Math"/>
                            </a:rPr>
                          </m:ctrlPr>
                        </m:fPr>
                        <m:num>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𝑠</m:t>
                                  </m:r>
                                </m:sub>
                                <m:sup>
                                  <m:r>
                                    <a:rPr lang="en-US" i="1">
                                      <a:latin typeface="Cambria Math"/>
                                    </a:rPr>
                                    <m:t>2</m:t>
                                  </m:r>
                                </m:sup>
                              </m:sSubSup>
                            </m:e>
                            <m:sup>
                              <m:r>
                                <a:rPr lang="en-US" i="1">
                                  <a:latin typeface="Cambria Math"/>
                                </a:rPr>
                                <m:t> </m:t>
                              </m:r>
                            </m:sup>
                          </m:sSup>
                        </m:num>
                        <m:den>
                          <m:r>
                            <a:rPr lang="en-US" i="1">
                              <a:latin typeface="Cambria Math"/>
                            </a:rPr>
                            <m:t>2</m:t>
                          </m:r>
                        </m:den>
                      </m:f>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𝑜</m:t>
                          </m:r>
                        </m:sub>
                      </m:sSub>
                      <m:r>
                        <a:rPr lang="en-US" i="1">
                          <a:latin typeface="Cambria Math"/>
                        </a:rPr>
                        <m:t>+</m:t>
                      </m:r>
                      <m:r>
                        <a:rPr lang="en-US" i="1">
                          <a:latin typeface="Cambria Math"/>
                        </a:rPr>
                        <m:t>𝜌</m:t>
                      </m:r>
                      <m:f>
                        <m:fPr>
                          <m:ctrlPr>
                            <a:rPr lang="en-US" i="1">
                              <a:latin typeface="Cambria Math"/>
                            </a:rPr>
                          </m:ctrlPr>
                        </m:fPr>
                        <m:num>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𝑜</m:t>
                                  </m:r>
                                </m:sub>
                                <m:sup>
                                  <m:r>
                                    <a:rPr lang="en-US" i="1">
                                      <a:latin typeface="Cambria Math"/>
                                    </a:rPr>
                                    <m:t>2</m:t>
                                  </m:r>
                                </m:sup>
                              </m:sSubSup>
                            </m:e>
                            <m:sup>
                              <m:r>
                                <a:rPr lang="en-US" i="1">
                                  <a:latin typeface="Cambria Math"/>
                                </a:rPr>
                                <m:t> </m:t>
                              </m:r>
                            </m:sup>
                          </m:sSup>
                        </m:num>
                        <m:den>
                          <m:r>
                            <a:rPr lang="en-US" i="1">
                              <a:latin typeface="Cambria Math"/>
                            </a:rPr>
                            <m:t>2</m:t>
                          </m:r>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575022" y="4005064"/>
                <a:ext cx="2444515" cy="646331"/>
              </a:xfrm>
              <a:prstGeom prst="rect">
                <a:avLst/>
              </a:prstGeom>
              <a:blipFill rotWithShape="1">
                <a:blip r:embed="rId5"/>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887942" y="5517232"/>
                <a:ext cx="173547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a:rPr lang="en-US" i="1">
                              <a:latin typeface="Cambria Math"/>
                            </a:rPr>
                            <m:t>𝑠</m:t>
                          </m:r>
                        </m:sub>
                      </m:sSub>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𝑜</m:t>
                          </m:r>
                        </m:sub>
                      </m:sSub>
                      <m:r>
                        <a:rPr lang="en-US" i="1">
                          <a:latin typeface="Cambria Math"/>
                        </a:rPr>
                        <m:t>+</m:t>
                      </m:r>
                      <m:r>
                        <a:rPr lang="en-US" i="1">
                          <a:latin typeface="Cambria Math"/>
                        </a:rPr>
                        <m:t>𝜌</m:t>
                      </m:r>
                      <m:f>
                        <m:fPr>
                          <m:ctrlPr>
                            <a:rPr lang="en-US" i="1">
                              <a:latin typeface="Cambria Math"/>
                            </a:rPr>
                          </m:ctrlPr>
                        </m:fPr>
                        <m:num>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𝑜</m:t>
                                  </m:r>
                                </m:sub>
                                <m:sup>
                                  <m:r>
                                    <a:rPr lang="en-US" i="1">
                                      <a:latin typeface="Cambria Math"/>
                                    </a:rPr>
                                    <m:t>2</m:t>
                                  </m:r>
                                </m:sup>
                              </m:sSubSup>
                            </m:e>
                            <m:sup>
                              <m:r>
                                <a:rPr lang="en-US" i="1">
                                  <a:latin typeface="Cambria Math"/>
                                </a:rPr>
                                <m:t> </m:t>
                              </m:r>
                            </m:sup>
                          </m:sSup>
                        </m:num>
                        <m:den>
                          <m:r>
                            <a:rPr lang="en-US" i="1">
                              <a:latin typeface="Cambria Math"/>
                            </a:rPr>
                            <m:t>2</m:t>
                          </m:r>
                        </m:den>
                      </m:f>
                    </m:oMath>
                  </m:oMathPara>
                </a14:m>
                <a:endParaRPr lang="ar-SA" dirty="0"/>
              </a:p>
            </p:txBody>
          </p:sp>
        </mc:Choice>
        <mc:Fallback xmlns="">
          <p:sp>
            <p:nvSpPr>
              <p:cNvPr id="14" name="Rectangle 13"/>
              <p:cNvSpPr>
                <a:spLocks noRot="1" noChangeAspect="1" noMove="1" noResize="1" noEditPoints="1" noAdjustHandles="1" noChangeArrowheads="1" noChangeShapeType="1" noTextEdit="1"/>
              </p:cNvSpPr>
              <p:nvPr/>
            </p:nvSpPr>
            <p:spPr>
              <a:xfrm>
                <a:off x="1887942" y="5517232"/>
                <a:ext cx="1735475" cy="646331"/>
              </a:xfrm>
              <a:prstGeom prst="rect">
                <a:avLst/>
              </a:prstGeom>
              <a:blipFill rotWithShape="1">
                <a:blip r:embed="rId6"/>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53733" y="4761148"/>
                <a:ext cx="213943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𝑝</m:t>
                          </m:r>
                        </m:e>
                        <m:sub>
                          <m:r>
                            <a:rPr lang="en-US" i="1">
                              <a:latin typeface="Cambria Math"/>
                            </a:rPr>
                            <m:t>𝑠</m:t>
                          </m:r>
                        </m:sub>
                      </m:sSub>
                      <m:r>
                        <a:rPr lang="en-US" i="1">
                          <a:latin typeface="Cambria Math"/>
                        </a:rPr>
                        <m:t>+</m:t>
                      </m:r>
                      <m:r>
                        <a:rPr lang="en-US" b="0" i="1" smtClean="0">
                          <a:latin typeface="Cambria Math"/>
                        </a:rPr>
                        <m:t>0</m:t>
                      </m:r>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𝑜</m:t>
                          </m:r>
                        </m:sub>
                      </m:sSub>
                      <m:r>
                        <a:rPr lang="en-US" i="1">
                          <a:latin typeface="Cambria Math"/>
                        </a:rPr>
                        <m:t>+</m:t>
                      </m:r>
                      <m:r>
                        <a:rPr lang="en-US" i="1">
                          <a:latin typeface="Cambria Math"/>
                        </a:rPr>
                        <m:t>𝜌</m:t>
                      </m:r>
                      <m:f>
                        <m:fPr>
                          <m:ctrlPr>
                            <a:rPr lang="en-US" i="1">
                              <a:latin typeface="Cambria Math"/>
                            </a:rPr>
                          </m:ctrlPr>
                        </m:fPr>
                        <m:num>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𝑜</m:t>
                                  </m:r>
                                </m:sub>
                                <m:sup>
                                  <m:r>
                                    <a:rPr lang="en-US" i="1">
                                      <a:latin typeface="Cambria Math"/>
                                    </a:rPr>
                                    <m:t>2</m:t>
                                  </m:r>
                                </m:sup>
                              </m:sSubSup>
                            </m:e>
                            <m:sup>
                              <m:r>
                                <a:rPr lang="en-US" i="1">
                                  <a:latin typeface="Cambria Math"/>
                                </a:rPr>
                                <m:t> </m:t>
                              </m:r>
                            </m:sup>
                          </m:sSup>
                        </m:num>
                        <m:den>
                          <m:r>
                            <a:rPr lang="en-US" i="1">
                              <a:latin typeface="Cambria Math"/>
                            </a:rPr>
                            <m:t>2</m:t>
                          </m:r>
                        </m:den>
                      </m:f>
                    </m:oMath>
                  </m:oMathPara>
                </a14:m>
                <a:endParaRPr lang="ar-SA" dirty="0"/>
              </a:p>
            </p:txBody>
          </p:sp>
        </mc:Choice>
        <mc:Fallback xmlns="">
          <p:sp>
            <p:nvSpPr>
              <p:cNvPr id="15" name="Rectangle 14"/>
              <p:cNvSpPr>
                <a:spLocks noRot="1" noChangeAspect="1" noMove="1" noResize="1" noEditPoints="1" noAdjustHandles="1" noChangeArrowheads="1" noChangeShapeType="1" noTextEdit="1"/>
              </p:cNvSpPr>
              <p:nvPr/>
            </p:nvSpPr>
            <p:spPr>
              <a:xfrm>
                <a:off x="1853733" y="4761148"/>
                <a:ext cx="2139432" cy="646331"/>
              </a:xfrm>
              <a:prstGeom prst="rect">
                <a:avLst/>
              </a:prstGeom>
              <a:blipFill rotWithShape="1">
                <a:blip r:embed="rId7"/>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1395108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27584" y="908720"/>
                <a:ext cx="7560840" cy="3137782"/>
              </a:xfrm>
              <a:prstGeom prst="rect">
                <a:avLst/>
              </a:prstGeom>
            </p:spPr>
            <p:txBody>
              <a:bodyPr wrap="square">
                <a:spAutoFit/>
              </a:bodyPr>
              <a:lstStyle/>
              <a:p>
                <a:pPr algn="just" rtl="0"/>
                <a:endParaRPr lang="en-US" dirty="0"/>
              </a:p>
              <a:p>
                <a:pPr algn="just" rtl="0"/>
                <a:r>
                  <a:rPr lang="en-US" b="1" dirty="0"/>
                  <a:t>Illustrative problem</a:t>
                </a:r>
                <a:endParaRPr lang="en-US" dirty="0"/>
              </a:p>
              <a:p>
                <a:pPr algn="just" rtl="0"/>
                <a:r>
                  <a:rPr lang="en-US" dirty="0"/>
                  <a:t>A submarine moves through salt water at a depth of 50 </a:t>
                </a:r>
                <a:r>
                  <a:rPr lang="en-US" i="1" dirty="0"/>
                  <a:t>m</a:t>
                </a:r>
                <a:r>
                  <a:rPr lang="en-US" dirty="0"/>
                  <a:t> and at a speed of 22 </a:t>
                </a:r>
                <a:r>
                  <a:rPr lang="en-US" i="1" dirty="0"/>
                  <a:t>m/s</a:t>
                </a:r>
                <a:r>
                  <a:rPr lang="en-US" dirty="0"/>
                  <a:t>. Calculate the pressure on the nose of the submarine.</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𝑠</m:t>
                          </m:r>
                        </m:sub>
                      </m:sSub>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𝑜</m:t>
                          </m:r>
                        </m:sub>
                      </m:sSub>
                      <m:r>
                        <a:rPr lang="en-US" i="1">
                          <a:latin typeface="Cambria Math"/>
                        </a:rPr>
                        <m:t>+</m:t>
                      </m:r>
                      <m:r>
                        <a:rPr lang="en-US" i="1">
                          <a:latin typeface="Cambria Math"/>
                        </a:rPr>
                        <m:t>𝜌</m:t>
                      </m:r>
                      <m:f>
                        <m:fPr>
                          <m:ctrlPr>
                            <a:rPr lang="en-US" i="1">
                              <a:latin typeface="Cambria Math"/>
                            </a:rPr>
                          </m:ctrlPr>
                        </m:fPr>
                        <m:num>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𝑜</m:t>
                                  </m:r>
                                </m:sub>
                                <m:sup>
                                  <m:r>
                                    <a:rPr lang="en-US" i="1">
                                      <a:latin typeface="Cambria Math"/>
                                    </a:rPr>
                                    <m:t>2</m:t>
                                  </m:r>
                                </m:sup>
                              </m:sSubSup>
                            </m:e>
                            <m:sup>
                              <m:r>
                                <a:rPr lang="en-US" i="1">
                                  <a:latin typeface="Cambria Math"/>
                                </a:rPr>
                                <m:t> </m:t>
                              </m:r>
                            </m:sup>
                          </m:sSup>
                        </m:num>
                        <m:den>
                          <m:r>
                            <a:rPr lang="en-US" i="1">
                              <a:latin typeface="Cambria Math"/>
                            </a:rPr>
                            <m:t>2</m:t>
                          </m:r>
                        </m:den>
                      </m:f>
                    </m:oMath>
                  </m:oMathPara>
                </a14:m>
                <a:endParaRPr lang="en-US" dirty="0"/>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𝑠</m:t>
                          </m:r>
                        </m:sub>
                      </m:sSub>
                      <m:r>
                        <a:rPr lang="en-US" i="1">
                          <a:latin typeface="Cambria Math"/>
                        </a:rPr>
                        <m:t>=</m:t>
                      </m:r>
                      <m:r>
                        <a:rPr lang="en-US" i="1">
                          <a:latin typeface="Cambria Math"/>
                        </a:rPr>
                        <m:t>50</m:t>
                      </m:r>
                      <m:r>
                        <a:rPr lang="en-US" i="1">
                          <a:latin typeface="Cambria Math"/>
                        </a:rPr>
                        <m:t>×</m:t>
                      </m:r>
                      <m:r>
                        <a:rPr lang="en-US" i="1">
                          <a:latin typeface="Cambria Math"/>
                        </a:rPr>
                        <m:t>9810</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m:t>
                      </m:r>
                      <m:r>
                        <a:rPr lang="en-US" i="1">
                          <a:latin typeface="Cambria Math"/>
                        </a:rPr>
                        <m:t>1000</m:t>
                      </m:r>
                      <m:r>
                        <a:rPr lang="en-US" i="1">
                          <a:latin typeface="Cambria Math"/>
                        </a:rPr>
                        <m:t>×</m:t>
                      </m:r>
                      <m:sSup>
                        <m:sSupPr>
                          <m:ctrlPr>
                            <a:rPr lang="en-US" i="1">
                              <a:latin typeface="Cambria Math"/>
                            </a:rPr>
                          </m:ctrlPr>
                        </m:sSupPr>
                        <m:e>
                          <m:d>
                            <m:dPr>
                              <m:ctrlPr>
                                <a:rPr lang="en-US" i="1">
                                  <a:latin typeface="Cambria Math"/>
                                </a:rPr>
                              </m:ctrlPr>
                            </m:dPr>
                            <m:e>
                              <m:r>
                                <a:rPr lang="en-US" i="1">
                                  <a:latin typeface="Cambria Math"/>
                                </a:rPr>
                                <m:t>22</m:t>
                              </m:r>
                            </m:e>
                          </m:d>
                        </m:e>
                        <m:sup>
                          <m:r>
                            <a:rPr lang="en-US" i="1">
                              <a:latin typeface="Cambria Math"/>
                            </a:rPr>
                            <m:t>2</m:t>
                          </m:r>
                        </m:sup>
                      </m:sSup>
                    </m:oMath>
                  </m:oMathPara>
                </a14:m>
                <a:endParaRPr lang="en-US" dirty="0"/>
              </a:p>
              <a:p>
                <a:pPr algn="just" rtl="0"/>
                <a:r>
                  <a:rPr lang="en-US" dirty="0"/>
                  <a:t> </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𝑠</m:t>
                          </m:r>
                        </m:sub>
                      </m:sSub>
                      <m:r>
                        <a:rPr lang="en-US" i="1">
                          <a:latin typeface="Cambria Math"/>
                        </a:rPr>
                        <m:t>=</m:t>
                      </m:r>
                      <m:r>
                        <a:rPr lang="en-US" i="1">
                          <a:latin typeface="Cambria Math"/>
                        </a:rPr>
                        <m:t>501500</m:t>
                      </m:r>
                      <m:r>
                        <a:rPr lang="en-US" i="1">
                          <a:latin typeface="Cambria Math"/>
                        </a:rPr>
                        <m:t> </m:t>
                      </m:r>
                      <m:f>
                        <m:fPr>
                          <m:type m:val="lin"/>
                          <m:ctrlPr>
                            <a:rPr lang="en-US" i="1">
                              <a:latin typeface="Cambria Math"/>
                            </a:rPr>
                          </m:ctrlPr>
                        </m:fPr>
                        <m:num>
                          <m:r>
                            <a:rPr lang="en-US" i="1">
                              <a:latin typeface="Cambria Math"/>
                            </a:rPr>
                            <m:t>𝑁</m:t>
                          </m:r>
                        </m:num>
                        <m:den>
                          <m:sSup>
                            <m:sSupPr>
                              <m:ctrlPr>
                                <a:rPr lang="en-US" i="1">
                                  <a:latin typeface="Cambria Math"/>
                                </a:rPr>
                              </m:ctrlPr>
                            </m:sSupPr>
                            <m:e>
                              <m:r>
                                <a:rPr lang="en-US" i="1">
                                  <a:latin typeface="Cambria Math"/>
                                </a:rPr>
                                <m:t>𝑚</m:t>
                              </m:r>
                            </m:e>
                            <m:sup>
                              <m:r>
                                <a:rPr lang="en-US" i="1">
                                  <a:latin typeface="Cambria Math"/>
                                </a:rPr>
                                <m:t>2</m:t>
                              </m:r>
                            </m:sup>
                          </m:sSup>
                        </m:den>
                      </m:f>
                    </m:oMath>
                  </m:oMathPara>
                </a14:m>
                <a:endParaRPr lang="en-US" dirty="0"/>
              </a:p>
              <a:p>
                <a:pPr algn="just" rtl="0"/>
                <a:r>
                  <a:rPr lang="en-US" b="1" dirty="0"/>
                  <a:t> </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27584" y="908720"/>
                <a:ext cx="7560840" cy="3137782"/>
              </a:xfrm>
              <a:prstGeom prst="rect">
                <a:avLst/>
              </a:prstGeom>
              <a:blipFill rotWithShape="1">
                <a:blip r:embed="rId2"/>
                <a:stretch>
                  <a:fillRect l="-726" r="-645" b="-10485"/>
                </a:stretch>
              </a:blipFill>
            </p:spPr>
            <p:txBody>
              <a:bodyPr/>
              <a:lstStyle/>
              <a:p>
                <a:r>
                  <a:rPr lang="ar-SA">
                    <a:noFill/>
                  </a:rPr>
                  <a:t> </a:t>
                </a:r>
              </a:p>
            </p:txBody>
          </p:sp>
        </mc:Fallback>
      </mc:AlternateContent>
    </p:spTree>
    <p:extLst>
      <p:ext uri="{BB962C8B-B14F-4D97-AF65-F5344CB8AC3E}">
        <p14:creationId xmlns:p14="http://schemas.microsoft.com/office/powerpoint/2010/main" val="2830647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27584" y="548680"/>
                <a:ext cx="7776864" cy="3486147"/>
              </a:xfrm>
              <a:prstGeom prst="rect">
                <a:avLst/>
              </a:prstGeom>
            </p:spPr>
            <p:txBody>
              <a:bodyPr wrap="square">
                <a:spAutoFit/>
              </a:bodyPr>
              <a:lstStyle/>
              <a:p>
                <a:pPr algn="just" rtl="0"/>
                <a:r>
                  <a:rPr lang="en-US" b="1" dirty="0"/>
                  <a:t>Bernoulli's Equation For Real Fluid</a:t>
                </a:r>
                <a:endParaRPr lang="en-US" dirty="0"/>
              </a:p>
              <a:p>
                <a:pPr marL="285750" indent="-285750" algn="just" rtl="0">
                  <a:buFont typeface="Arial" panose="020B0604020202020204" pitchFamily="34" charset="0"/>
                  <a:buChar char="•"/>
                </a:pPr>
                <a:r>
                  <a:rPr lang="en-US" dirty="0"/>
                  <a:t>The Bernoulli's equation was derived on the assumption that fluid is inviscid (non-viscous) and therefore frictionless</a:t>
                </a:r>
                <a:r>
                  <a:rPr lang="en-US" dirty="0" smtClean="0"/>
                  <a:t>. </a:t>
                </a:r>
              </a:p>
              <a:p>
                <a:pPr marL="285750" indent="-285750" algn="just" rtl="0">
                  <a:buFont typeface="Arial" panose="020B0604020202020204" pitchFamily="34" charset="0"/>
                  <a:buChar char="•"/>
                </a:pPr>
                <a:endParaRPr lang="en-US" dirty="0" smtClean="0"/>
              </a:p>
              <a:p>
                <a:pPr marL="285750" indent="-285750" algn="just" rtl="0">
                  <a:buFont typeface="Arial" panose="020B0604020202020204" pitchFamily="34" charset="0"/>
                  <a:buChar char="•"/>
                </a:pPr>
                <a:r>
                  <a:rPr lang="en-US" dirty="0" smtClean="0"/>
                  <a:t>But all </a:t>
                </a:r>
                <a:r>
                  <a:rPr lang="en-US" dirty="0"/>
                  <a:t>the real fluids are viscous and hence offer resistance to flow</a:t>
                </a:r>
                <a:r>
                  <a:rPr lang="en-US" dirty="0" smtClean="0"/>
                  <a:t>.</a:t>
                </a:r>
              </a:p>
              <a:p>
                <a:pPr marL="285750" indent="-285750" algn="just" rtl="0">
                  <a:buFont typeface="Arial" panose="020B0604020202020204" pitchFamily="34" charset="0"/>
                  <a:buChar char="•"/>
                </a:pPr>
                <a:endParaRPr lang="en-US" dirty="0" smtClean="0"/>
              </a:p>
              <a:p>
                <a:pPr marL="285750" indent="-285750" algn="just" rtl="0">
                  <a:buFont typeface="Arial" panose="020B0604020202020204" pitchFamily="34" charset="0"/>
                  <a:buChar char="•"/>
                </a:pPr>
                <a:r>
                  <a:rPr lang="en-US" dirty="0"/>
                  <a:t>Thus the Bernoulli's equation for real fluids between points 1 and 2 is given as:</a:t>
                </a:r>
              </a:p>
              <a:p>
                <a:pPr algn="just" rtl="0"/>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1</m:t>
                              </m:r>
                            </m:sub>
                          </m:sSub>
                        </m:num>
                        <m:den>
                          <m:r>
                            <a:rPr lang="en-US" i="1">
                              <a:latin typeface="Cambria Math"/>
                            </a:rPr>
                            <m:t>𝑤</m:t>
                          </m:r>
                        </m:den>
                      </m:f>
                      <m:r>
                        <a:rPr lang="en-US" i="1">
                          <a:latin typeface="Cambria Math"/>
                        </a:rPr>
                        <m:t> + </m:t>
                      </m:r>
                      <m:f>
                        <m:fPr>
                          <m:ctrlPr>
                            <a:rPr lang="en-US" i="1">
                              <a:latin typeface="Cambria Math"/>
                            </a:rPr>
                          </m:ctrlPr>
                        </m:fPr>
                        <m:num>
                          <m:sSub>
                            <m:sSubPr>
                              <m:ctrlPr>
                                <a:rPr lang="en-US" i="1">
                                  <a:latin typeface="Cambria Math"/>
                                </a:rPr>
                              </m:ctrlPr>
                            </m:sSubPr>
                            <m:e>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1</m:t>
                                      </m:r>
                                    </m:sub>
                                    <m:sup>
                                      <m:r>
                                        <a:rPr lang="en-US" i="1">
                                          <a:latin typeface="Cambria Math"/>
                                        </a:rPr>
                                        <m:t>2</m:t>
                                      </m:r>
                                    </m:sup>
                                  </m:sSubSup>
                                </m:e>
                                <m:sup>
                                  <m:r>
                                    <a:rPr lang="en-US" i="1">
                                      <a:latin typeface="Cambria Math"/>
                                    </a:rPr>
                                    <m:t> </m:t>
                                  </m:r>
                                </m:sup>
                              </m:sSup>
                            </m:e>
                            <m:sub>
                              <m:r>
                                <a:rPr lang="en-US" i="1">
                                  <a:latin typeface="Cambria Math"/>
                                </a:rPr>
                                <m:t> </m:t>
                              </m:r>
                            </m:sub>
                          </m:sSub>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1</m:t>
                          </m:r>
                        </m:sub>
                      </m:sSub>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2</m:t>
                              </m:r>
                            </m:sub>
                          </m:sSub>
                        </m:num>
                        <m:den>
                          <m:r>
                            <a:rPr lang="en-US" i="1">
                              <a:latin typeface="Cambria Math"/>
                            </a:rPr>
                            <m:t>𝑤</m:t>
                          </m:r>
                        </m:den>
                      </m:f>
                      <m:r>
                        <a:rPr lang="en-US" i="1">
                          <a:latin typeface="Cambria Math"/>
                        </a:rPr>
                        <m:t> + </m:t>
                      </m:r>
                      <m:f>
                        <m:fPr>
                          <m:ctrlPr>
                            <a:rPr lang="en-US" i="1">
                              <a:latin typeface="Cambria Math"/>
                            </a:rPr>
                          </m:ctrlPr>
                        </m:fPr>
                        <m:num>
                          <m:sSubSup>
                            <m:sSubSupPr>
                              <m:ctrlPr>
                                <a:rPr lang="en-US" i="1">
                                  <a:latin typeface="Cambria Math"/>
                                </a:rPr>
                              </m:ctrlPr>
                            </m:sSubSupPr>
                            <m:e>
                              <m:r>
                                <a:rPr lang="en-US" i="1">
                                  <a:latin typeface="Cambria Math"/>
                                </a:rPr>
                                <m:t>𝑢</m:t>
                              </m:r>
                            </m:e>
                            <m:sub>
                              <m:r>
                                <a:rPr lang="en-US" i="1">
                                  <a:latin typeface="Cambria Math"/>
                                </a:rPr>
                                <m:t>2</m:t>
                              </m:r>
                            </m:sub>
                            <m:sup>
                              <m:r>
                                <a:rPr lang="en-US" i="1">
                                  <a:latin typeface="Cambria Math"/>
                                </a:rPr>
                                <m:t>2</m:t>
                              </m:r>
                            </m:sup>
                          </m:sSubSup>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h</m:t>
                          </m:r>
                        </m:e>
                        <m:sub>
                          <m:r>
                            <a:rPr lang="en-US" i="1">
                              <a:latin typeface="Cambria Math"/>
                            </a:rPr>
                            <m:t>𝐿</m:t>
                          </m:r>
                        </m:sub>
                      </m:sSub>
                    </m:oMath>
                  </m:oMathPara>
                </a14:m>
                <a:endParaRPr lang="en-US" dirty="0"/>
              </a:p>
              <a:p>
                <a:pPr algn="just" rtl="0"/>
                <a:r>
                  <a:rPr lang="en-US" dirty="0" smtClean="0"/>
                  <a:t/>
                </a:r>
                <a:br>
                  <a:rPr lang="en-US" dirty="0" smtClean="0"/>
                </a:br>
                <a:r>
                  <a:rPr lang="en-US" dirty="0" smtClean="0"/>
                  <a:t>Where </a:t>
                </a:r>
                <a14:m>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𝐿</m:t>
                        </m:r>
                      </m:sub>
                    </m:sSub>
                  </m:oMath>
                </a14:m>
                <a:r>
                  <a:rPr lang="en-US" dirty="0"/>
                  <a:t> is loss of energy between points 1 and 2.</a:t>
                </a:r>
              </a:p>
              <a:p>
                <a:pPr algn="just" rtl="0"/>
                <a:r>
                  <a:rPr lang="en-US" dirty="0" smtClean="0"/>
                  <a:t> </a:t>
                </a:r>
                <a:endParaRPr lang="ar-SA" dirty="0"/>
              </a:p>
            </p:txBody>
          </p:sp>
        </mc:Choice>
        <mc:Fallback xmlns="">
          <p:sp>
            <p:nvSpPr>
              <p:cNvPr id="4" name="Rectangle 3"/>
              <p:cNvSpPr>
                <a:spLocks noRot="1" noChangeAspect="1" noMove="1" noResize="1" noEditPoints="1" noAdjustHandles="1" noChangeArrowheads="1" noChangeShapeType="1" noTextEdit="1"/>
              </p:cNvSpPr>
              <p:nvPr/>
            </p:nvSpPr>
            <p:spPr>
              <a:xfrm>
                <a:off x="827584" y="548680"/>
                <a:ext cx="7776864" cy="3486147"/>
              </a:xfrm>
              <a:prstGeom prst="rect">
                <a:avLst/>
              </a:prstGeom>
              <a:blipFill rotWithShape="1">
                <a:blip r:embed="rId2"/>
                <a:stretch>
                  <a:fillRect l="-706" t="-874" r="-706"/>
                </a:stretch>
              </a:blipFill>
            </p:spPr>
            <p:txBody>
              <a:bodyPr/>
              <a:lstStyle/>
              <a:p>
                <a:r>
                  <a:rPr lang="ar-SA">
                    <a:noFill/>
                  </a:rPr>
                  <a:t> </a:t>
                </a:r>
              </a:p>
            </p:txBody>
          </p:sp>
        </mc:Fallback>
      </mc:AlternateContent>
    </p:spTree>
    <p:extLst>
      <p:ext uri="{BB962C8B-B14F-4D97-AF65-F5344CB8AC3E}">
        <p14:creationId xmlns:p14="http://schemas.microsoft.com/office/powerpoint/2010/main" val="4142013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336</TotalTime>
  <Words>3396</Words>
  <Application>Microsoft Office PowerPoint</Application>
  <PresentationFormat>On-screen Show (4:3)</PresentationFormat>
  <Paragraphs>211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Urban</vt:lpstr>
      <vt:lpstr>Fluid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flow</dc:title>
  <dc:creator>DR.Ahmed Saker 2o1O</dc:creator>
  <cp:lastModifiedBy>DR.Ahmed Saker</cp:lastModifiedBy>
  <cp:revision>56</cp:revision>
  <dcterms:created xsi:type="dcterms:W3CDTF">2016-01-10T08:29:44Z</dcterms:created>
  <dcterms:modified xsi:type="dcterms:W3CDTF">2016-12-22T06:27:28Z</dcterms:modified>
</cp:coreProperties>
</file>